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300" r:id="rId2"/>
    <p:sldId id="271" r:id="rId3"/>
    <p:sldId id="296" r:id="rId4"/>
    <p:sldId id="303" r:id="rId5"/>
    <p:sldId id="312" r:id="rId6"/>
    <p:sldId id="304" r:id="rId7"/>
    <p:sldId id="305" r:id="rId8"/>
    <p:sldId id="315" r:id="rId9"/>
    <p:sldId id="298" r:id="rId10"/>
    <p:sldId id="308" r:id="rId11"/>
    <p:sldId id="309" r:id="rId12"/>
    <p:sldId id="310" r:id="rId13"/>
    <p:sldId id="317" r:id="rId14"/>
    <p:sldId id="311" r:id="rId15"/>
    <p:sldId id="306" r:id="rId16"/>
    <p:sldId id="313" r:id="rId17"/>
    <p:sldId id="314" r:id="rId18"/>
    <p:sldId id="316" r:id="rId19"/>
  </p:sldIdLst>
  <p:sldSz cx="12192000" cy="6858000"/>
  <p:notesSz cx="6858000" cy="9144000"/>
  <p:embeddedFontLst>
    <p:embeddedFont>
      <p:font typeface="KoPubWorldDotum Light" charset="-127"/>
      <p:regular r:id="rId21"/>
    </p:embeddedFont>
    <p:embeddedFont>
      <p:font typeface="KoPubWorld돋움체 Bold" charset="-127"/>
      <p:bold r:id="rId22"/>
    </p:embeddedFont>
    <p:embeddedFont>
      <p:font typeface="나눔바른고딕" pitchFamily="50" charset="-127"/>
      <p:regular r:id="rId23"/>
      <p:bold r:id="rId24"/>
    </p:embeddedFont>
    <p:embeddedFont>
      <p:font typeface="맑은 고딕" pitchFamily="50" charset="-127"/>
      <p:regular r:id="rId25"/>
      <p:bold r:id="rId26"/>
    </p:embeddedFont>
    <p:embeddedFont>
      <p:font typeface="나눔바른고딕 Light" pitchFamily="50" charset="-127"/>
      <p:regular r:id="rId27"/>
    </p:embeddedFont>
    <p:embeddedFont>
      <p:font typeface="나눔스퀘어" pitchFamily="50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07">
          <p15:clr>
            <a:srgbClr val="A4A3A4"/>
          </p15:clr>
        </p15:guide>
        <p15:guide id="4" orient="horz" pos="338">
          <p15:clr>
            <a:srgbClr val="A4A3A4"/>
          </p15:clr>
        </p15:guide>
        <p15:guide id="5" pos="4008">
          <p15:clr>
            <a:srgbClr val="A4A3A4"/>
          </p15:clr>
        </p15:guide>
        <p15:guide id="6" pos="66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E9A21E"/>
    <a:srgbClr val="FFA100"/>
    <a:srgbClr val="EA9401"/>
    <a:srgbClr val="F8F8F8"/>
    <a:srgbClr val="DDDDDD"/>
    <a:srgbClr val="ED9601"/>
    <a:srgbClr val="E4C985"/>
    <a:srgbClr val="F49B01"/>
    <a:srgbClr val="F49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8" autoAdjust="0"/>
    <p:restoredTop sz="95074" autoAdjust="0"/>
  </p:normalViewPr>
  <p:slideViewPr>
    <p:cSldViewPr snapToGrid="0" snapToObjects="1">
      <p:cViewPr varScale="1">
        <p:scale>
          <a:sx n="66" d="100"/>
          <a:sy n="66" d="100"/>
        </p:scale>
        <p:origin x="-92" y="-397"/>
      </p:cViewPr>
      <p:guideLst>
        <p:guide orient="horz" pos="2160"/>
        <p:guide orient="horz" pos="3107"/>
        <p:guide orient="horz" pos="338"/>
        <p:guide pos="3840"/>
        <p:guide pos="4008"/>
        <p:guide pos="66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98324768121982"/>
          <c:y val="2.0041911673281353E-2"/>
          <c:w val="0.75052499238718073"/>
          <c:h val="0.8594520443512266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회식</c:v>
                </c:pt>
              </c:strCache>
            </c:strRef>
          </c:tx>
          <c:invertIfNegative val="0"/>
          <c:cat>
            <c:strRef>
              <c:f>Sheet1!$A$2:$A$8</c:f>
              <c:strCache>
                <c:ptCount val="7"/>
                <c:pt idx="0">
                  <c:v>기네스</c:v>
                </c:pt>
                <c:pt idx="1">
                  <c:v>버드와이저</c:v>
                </c:pt>
                <c:pt idx="2">
                  <c:v>산미구엘</c:v>
                </c:pt>
                <c:pt idx="3">
                  <c:v>아사히</c:v>
                </c:pt>
                <c:pt idx="4">
                  <c:v>코젤</c:v>
                </c:pt>
                <c:pt idx="5">
                  <c:v>카스</c:v>
                </c:pt>
                <c:pt idx="6">
                  <c:v>필스너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5414</c:v>
                </c:pt>
                <c:pt idx="1">
                  <c:v>22146</c:v>
                </c:pt>
                <c:pt idx="2">
                  <c:v>10294</c:v>
                </c:pt>
                <c:pt idx="3">
                  <c:v>4380</c:v>
                </c:pt>
                <c:pt idx="4">
                  <c:v>6197</c:v>
                </c:pt>
                <c:pt idx="5">
                  <c:v>279</c:v>
                </c:pt>
                <c:pt idx="6">
                  <c:v>1422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FD6-4FAE-BA92-EAA120CEDA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3784320"/>
        <c:axId val="133785856"/>
      </c:barChart>
      <c:catAx>
        <c:axId val="133784320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pPr>
            <a:endParaRPr lang="ko-KR"/>
          </a:p>
        </c:txPr>
        <c:crossAx val="133785856"/>
        <c:crosses val="autoZero"/>
        <c:auto val="1"/>
        <c:lblAlgn val="ctr"/>
        <c:lblOffset val="100"/>
        <c:noMultiLvlLbl val="0"/>
      </c:catAx>
      <c:valAx>
        <c:axId val="133785856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pPr>
            <a:endParaRPr lang="ko-KR"/>
          </a:p>
        </c:txPr>
        <c:crossAx val="1337843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피자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기네스</c:v>
                </c:pt>
                <c:pt idx="1">
                  <c:v>버드와이저</c:v>
                </c:pt>
                <c:pt idx="2">
                  <c:v>산미구엘</c:v>
                </c:pt>
                <c:pt idx="3">
                  <c:v>아사히</c:v>
                </c:pt>
                <c:pt idx="4">
                  <c:v>코젤</c:v>
                </c:pt>
                <c:pt idx="5">
                  <c:v>필스너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6874</c:v>
                </c:pt>
                <c:pt idx="1">
                  <c:v>346</c:v>
                </c:pt>
                <c:pt idx="2">
                  <c:v>1438</c:v>
                </c:pt>
                <c:pt idx="3">
                  <c:v>1014</c:v>
                </c:pt>
                <c:pt idx="4">
                  <c:v>40077</c:v>
                </c:pt>
                <c:pt idx="5">
                  <c:v>1213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3E3-43CA-8C2C-65D43AC75C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1994624"/>
        <c:axId val="161996160"/>
      </c:barChart>
      <c:catAx>
        <c:axId val="161994624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pPr>
            <a:endParaRPr lang="ko-KR"/>
          </a:p>
        </c:txPr>
        <c:crossAx val="161996160"/>
        <c:crosses val="autoZero"/>
        <c:auto val="1"/>
        <c:lblAlgn val="ctr"/>
        <c:lblOffset val="100"/>
        <c:noMultiLvlLbl val="0"/>
      </c:catAx>
      <c:valAx>
        <c:axId val="161996160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pPr>
            <a:endParaRPr lang="ko-KR"/>
          </a:p>
        </c:txPr>
        <c:crossAx val="1619946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기네스</c:v>
                </c:pt>
                <c:pt idx="1">
                  <c:v>칭따오</c:v>
                </c:pt>
                <c:pt idx="2">
                  <c:v>카스</c:v>
                </c:pt>
                <c:pt idx="3">
                  <c:v>칼스버그</c:v>
                </c:pt>
                <c:pt idx="4">
                  <c:v>크롬바커</c:v>
                </c:pt>
                <c:pt idx="5">
                  <c:v>필스너</c:v>
                </c:pt>
                <c:pt idx="6">
                  <c:v>하이네켄</c:v>
                </c:pt>
                <c:pt idx="7">
                  <c:v>헤페</c:v>
                </c:pt>
                <c:pt idx="8">
                  <c:v>호가든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4204</c:v>
                </c:pt>
                <c:pt idx="1">
                  <c:v>3881</c:v>
                </c:pt>
                <c:pt idx="2">
                  <c:v>2890</c:v>
                </c:pt>
                <c:pt idx="3">
                  <c:v>3689</c:v>
                </c:pt>
                <c:pt idx="4">
                  <c:v>8910</c:v>
                </c:pt>
                <c:pt idx="5">
                  <c:v>5483</c:v>
                </c:pt>
                <c:pt idx="6">
                  <c:v>7781</c:v>
                </c:pt>
                <c:pt idx="7">
                  <c:v>5688</c:v>
                </c:pt>
                <c:pt idx="8">
                  <c:v>3080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273-4C35-913E-90C08DD195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9563136"/>
        <c:axId val="199564672"/>
      </c:barChart>
      <c:catAx>
        <c:axId val="1995631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pPr>
            <a:endParaRPr lang="ko-KR"/>
          </a:p>
        </c:txPr>
        <c:crossAx val="199564672"/>
        <c:crosses val="autoZero"/>
        <c:auto val="1"/>
        <c:lblAlgn val="ctr"/>
        <c:lblOffset val="100"/>
        <c:noMultiLvlLbl val="0"/>
      </c:catAx>
      <c:valAx>
        <c:axId val="1995646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ko-KR"/>
          </a:p>
        </c:txPr>
        <c:crossAx val="1995631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300">
          <a:latin typeface="KoPubWorld돋움체_Pro Light" pitchFamily="50" charset="-127"/>
          <a:ea typeface="KoPubWorld돋움체_Pro Light" pitchFamily="50" charset="-127"/>
          <a:cs typeface="KoPubWorld돋움체_Pro Light" pitchFamily="50" charset="-127"/>
        </a:defRPr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기네스</c:v>
                </c:pt>
                <c:pt idx="1">
                  <c:v>칭따오</c:v>
                </c:pt>
                <c:pt idx="2">
                  <c:v>카스</c:v>
                </c:pt>
                <c:pt idx="3">
                  <c:v>코젤</c:v>
                </c:pt>
                <c:pt idx="4">
                  <c:v>필스너</c:v>
                </c:pt>
                <c:pt idx="5">
                  <c:v>하이네켄</c:v>
                </c:pt>
                <c:pt idx="6">
                  <c:v>호가든</c:v>
                </c:pt>
                <c:pt idx="7">
                  <c:v>크롬바커</c:v>
                </c:pt>
                <c:pt idx="8">
                  <c:v>칼스버그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2865</c:v>
                </c:pt>
                <c:pt idx="1">
                  <c:v>3810</c:v>
                </c:pt>
                <c:pt idx="2">
                  <c:v>12871</c:v>
                </c:pt>
                <c:pt idx="3">
                  <c:v>4054</c:v>
                </c:pt>
                <c:pt idx="4">
                  <c:v>5507</c:v>
                </c:pt>
                <c:pt idx="5">
                  <c:v>8116</c:v>
                </c:pt>
                <c:pt idx="6">
                  <c:v>5353</c:v>
                </c:pt>
                <c:pt idx="7">
                  <c:v>1501</c:v>
                </c:pt>
                <c:pt idx="8">
                  <c:v>3512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F9B-402C-8764-6923C8F733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9615232"/>
        <c:axId val="199616768"/>
      </c:barChart>
      <c:catAx>
        <c:axId val="1996152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pPr>
            <a:endParaRPr lang="ko-KR"/>
          </a:p>
        </c:txPr>
        <c:crossAx val="199616768"/>
        <c:crosses val="autoZero"/>
        <c:auto val="1"/>
        <c:lblAlgn val="ctr"/>
        <c:lblOffset val="100"/>
        <c:noMultiLvlLbl val="0"/>
      </c:catAx>
      <c:valAx>
        <c:axId val="1996167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pPr>
            <a:endParaRPr lang="ko-KR"/>
          </a:p>
        </c:txPr>
        <c:crossAx val="1996152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E7D63-CB8F-8B4B-922E-471522028D9D}" type="datetimeFigureOut">
              <a:rPr kumimoji="1" lang="ko-KR" altLang="en-US" smtClean="0"/>
              <a:t>2019-02-27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761A1-F0CD-B840-8BF7-C96899E60F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5013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일과를 마치고 마시는 맥주는 그날의 피곤을 씻게 해준다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.</a:t>
            </a:r>
          </a:p>
          <a:p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우리는 수많은 맥주 중에 </a:t>
            </a:r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오늘의 기분과 어울리는 맥주를 마시고 싶었다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.</a:t>
            </a:r>
          </a:p>
          <a:p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하지만 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?</a:t>
            </a:r>
          </a:p>
          <a:p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맥주에 대해 잘 알지 못했고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,</a:t>
            </a:r>
          </a:p>
          <a:p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내가 먹고 싶은 맥주는 추상적이고 불분명하다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.</a:t>
            </a:r>
          </a:p>
          <a:p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그래서 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!</a:t>
            </a:r>
          </a:p>
          <a:p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오늘의 기분에 어울리는 맥주를 추천해주는 </a:t>
            </a:r>
            <a:r>
              <a:rPr lang="ko-KR" altLang="en-US" dirty="0" err="1">
                <a:latin typeface="나눔바른고딕 Light" pitchFamily="50" charset="-127"/>
                <a:ea typeface="나눔바른고딕 Light" pitchFamily="50" charset="-127"/>
              </a:rPr>
              <a:t>챗봇을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 만들자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.!</a:t>
            </a:r>
          </a:p>
          <a:p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>
                <a:latin typeface="나눔스퀘어" pitchFamily="50" charset="-127"/>
                <a:ea typeface="나눔스퀘어" pitchFamily="50" charset="-127"/>
              </a:rPr>
              <a:t>저는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ko-KR" dirty="0">
                <a:latin typeface="나눔스퀘어" pitchFamily="50" charset="-127"/>
                <a:ea typeface="나눔스퀘어" pitchFamily="50" charset="-127"/>
              </a:rPr>
              <a:t>오늘의 기분에 맞춰서 어울리는 맥주를 추천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ko-KR" dirty="0">
                <a:latin typeface="나눔스퀘어" pitchFamily="50" charset="-127"/>
                <a:ea typeface="나눔스퀘어" pitchFamily="50" charset="-127"/>
              </a:rPr>
              <a:t>받고 싶었어요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. </a:t>
            </a:r>
            <a:r>
              <a:rPr lang="ko-KR" altLang="ko-KR" dirty="0">
                <a:latin typeface="나눔스퀘어" pitchFamily="50" charset="-127"/>
                <a:ea typeface="나눔스퀘어" pitchFamily="50" charset="-127"/>
              </a:rPr>
              <a:t>마치 바텐더에게 나한테 잘 어울리는 술을 추천 받듯이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. </a:t>
            </a:r>
            <a:r>
              <a:rPr lang="ko-KR" altLang="ko-KR" dirty="0">
                <a:latin typeface="나눔스퀘어" pitchFamily="50" charset="-127"/>
                <a:ea typeface="나눔스퀘어" pitchFamily="50" charset="-127"/>
              </a:rPr>
              <a:t>제가 오늘 기분이 어땠다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ko-KR" dirty="0">
                <a:latin typeface="나눔스퀘어" pitchFamily="50" charset="-127"/>
                <a:ea typeface="나눔스퀘어" pitchFamily="50" charset="-127"/>
              </a:rPr>
              <a:t>너무 힘들었다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,</a:t>
            </a:r>
            <a:r>
              <a:rPr lang="ko-KR" altLang="ko-KR" dirty="0">
                <a:latin typeface="나눔스퀘어" pitchFamily="50" charset="-127"/>
                <a:ea typeface="나눔스퀘어" pitchFamily="50" charset="-127"/>
              </a:rPr>
              <a:t>라고 말하면 그 친구는 꿀꿀한 기분을 날릴 수 있는 맥주를 추천해주면서 힘들었던 제 하루를 위로해주는 거죠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유저의 맥주 취향을 기반으로 오늘의 기분에 어울리는 맥주를 추천한다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특정 상황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(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회식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, 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모임 등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)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에 어울리는 맥주를 추천한다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. </a:t>
            </a:r>
          </a:p>
          <a:p>
            <a:pPr marL="285750" indent="-285750">
              <a:buFont typeface="Arial" charset="0"/>
              <a:buChar char="•"/>
            </a:pPr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pPr algn="r"/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이를 통해 유저들은 어떤 것을 얻을 수 있는가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?</a:t>
            </a:r>
          </a:p>
          <a:p>
            <a:pPr algn="r"/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유저들은 </a:t>
            </a:r>
            <a:r>
              <a:rPr lang="ko-KR" altLang="en-US" dirty="0" err="1">
                <a:latin typeface="나눔바른고딕 Light" pitchFamily="50" charset="-127"/>
                <a:ea typeface="나눔바른고딕 Light" pitchFamily="50" charset="-127"/>
              </a:rPr>
              <a:t>챗봇을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 통해 간편하게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,</a:t>
            </a:r>
          </a:p>
          <a:p>
            <a:pPr algn="r"/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본인의 취향을 반영한</a:t>
            </a:r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pPr algn="r"/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오늘의 기분에 어울리는 맥주를 추천 받을 수 있다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. 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dirty="0"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761A1-F0CD-B840-8BF7-C96899E60FB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0045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유저 특성 </a:t>
            </a:r>
            <a:r>
              <a:rPr lang="en-US" altLang="ko-KR" dirty="0"/>
              <a:t>: </a:t>
            </a:r>
            <a:r>
              <a:rPr lang="ko-KR" altLang="en-US" dirty="0"/>
              <a:t>워드 </a:t>
            </a:r>
            <a:r>
              <a:rPr lang="ko-KR" altLang="en-US" dirty="0" err="1"/>
              <a:t>임베딩된</a:t>
            </a:r>
            <a:r>
              <a:rPr lang="ko-KR" altLang="en-US" dirty="0"/>
              <a:t> 단어 벡터들 </a:t>
            </a:r>
            <a:r>
              <a:rPr lang="en-US" altLang="ko-KR" dirty="0"/>
              <a:t>51000</a:t>
            </a:r>
            <a:r>
              <a:rPr lang="ko-KR" altLang="en-US" dirty="0"/>
              <a:t>여개 하나하나를 유저 특성으로 가정하고</a:t>
            </a:r>
            <a:r>
              <a:rPr lang="en-US" altLang="ko-KR" dirty="0"/>
              <a:t>,</a:t>
            </a:r>
            <a:r>
              <a:rPr lang="ko-KR" altLang="en-US" dirty="0"/>
              <a:t> 이를 </a:t>
            </a:r>
            <a:r>
              <a:rPr lang="en-US" altLang="ko-KR" dirty="0"/>
              <a:t>“</a:t>
            </a:r>
            <a:r>
              <a:rPr lang="ko-KR" altLang="en-US" dirty="0"/>
              <a:t>유저 특성 </a:t>
            </a:r>
            <a:r>
              <a:rPr lang="ko-KR" altLang="en-US" dirty="0" err="1"/>
              <a:t>벡터＂로</a:t>
            </a:r>
            <a:r>
              <a:rPr lang="ko-KR" altLang="en-US" dirty="0"/>
              <a:t> 입력시킨 것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“</a:t>
            </a:r>
            <a:r>
              <a:rPr lang="ko-KR" altLang="en-US" dirty="0" err="1"/>
              <a:t>카스＂라는</a:t>
            </a:r>
            <a:r>
              <a:rPr lang="ko-KR" altLang="en-US" dirty="0"/>
              <a:t> 단어와 가까운 </a:t>
            </a:r>
            <a:r>
              <a:rPr lang="en-US" altLang="ko-KR" dirty="0"/>
              <a:t>“</a:t>
            </a:r>
            <a:r>
              <a:rPr lang="ko-KR" altLang="en-US" dirty="0" err="1"/>
              <a:t>거품＂이라는</a:t>
            </a:r>
            <a:r>
              <a:rPr lang="ko-KR" altLang="en-US" dirty="0"/>
              <a:t> 단어를 이 실험에서는 유저의 특성으로 간주했다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문장은 해당 문장</a:t>
            </a:r>
            <a:r>
              <a:rPr lang="en-US" altLang="ko-KR" dirty="0"/>
              <a:t>&lt;</a:t>
            </a:r>
            <a:r>
              <a:rPr lang="ko-KR" altLang="en-US" dirty="0"/>
              <a:t>치킨이랑 같이 먹으면 좋은 맥주</a:t>
            </a:r>
            <a:r>
              <a:rPr lang="en-US" altLang="ko-KR" dirty="0"/>
              <a:t>&gt;</a:t>
            </a:r>
            <a:r>
              <a:rPr lang="ko-KR" altLang="en-US" dirty="0"/>
              <a:t>로 고정시키고</a:t>
            </a:r>
            <a:r>
              <a:rPr lang="en-US" altLang="ko-KR" dirty="0"/>
              <a:t>, </a:t>
            </a:r>
            <a:r>
              <a:rPr lang="ko-KR" altLang="en-US" dirty="0" err="1"/>
              <a:t>디코더에</a:t>
            </a:r>
            <a:r>
              <a:rPr lang="ko-KR" altLang="en-US" dirty="0"/>
              <a:t> 입력되는 유저 특성만 </a:t>
            </a:r>
            <a:r>
              <a:rPr lang="en-US" altLang="ko-KR" dirty="0"/>
              <a:t>“</a:t>
            </a:r>
            <a:r>
              <a:rPr lang="ko-KR" altLang="en-US" dirty="0"/>
              <a:t>거품“</a:t>
            </a:r>
            <a:r>
              <a:rPr lang="en-US" altLang="ko-KR" dirty="0"/>
              <a:t>,”</a:t>
            </a:r>
            <a:r>
              <a:rPr lang="ko-KR" altLang="en-US" dirty="0"/>
              <a:t>치킨“</a:t>
            </a:r>
            <a:r>
              <a:rPr lang="en-US" altLang="ko-KR" dirty="0"/>
              <a:t>,”</a:t>
            </a:r>
            <a:r>
              <a:rPr lang="ko-KR" altLang="en-US" dirty="0"/>
              <a:t>한강“</a:t>
            </a:r>
            <a:r>
              <a:rPr lang="en-US" altLang="ko-KR" dirty="0"/>
              <a:t>…. </a:t>
            </a:r>
            <a:r>
              <a:rPr lang="ko-KR" altLang="en-US" dirty="0"/>
              <a:t>등으로 </a:t>
            </a:r>
            <a:r>
              <a:rPr lang="ko-KR" altLang="en-US" dirty="0" err="1"/>
              <a:t>순회시켜</a:t>
            </a:r>
            <a:r>
              <a:rPr lang="ko-KR" altLang="en-US" dirty="0"/>
              <a:t> 출력된 값이다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761A1-F0CD-B840-8BF7-C96899E60FB1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7897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유저특성에 대한 설명은 앞과 같음</a:t>
            </a:r>
            <a:endParaRPr lang="en-US" altLang="ko-KR" dirty="0"/>
          </a:p>
          <a:p>
            <a:r>
              <a:rPr lang="ko-KR" altLang="en-US" dirty="0"/>
              <a:t>다른 점은</a:t>
            </a:r>
            <a:r>
              <a:rPr lang="en-US" altLang="ko-KR" dirty="0"/>
              <a:t>, </a:t>
            </a:r>
            <a:r>
              <a:rPr lang="ko-KR" altLang="en-US" dirty="0"/>
              <a:t>앞서 테스트한 결과는 </a:t>
            </a:r>
            <a:r>
              <a:rPr lang="en-US" altLang="ko-KR" dirty="0"/>
              <a:t>“</a:t>
            </a:r>
            <a:r>
              <a:rPr lang="ko-KR" altLang="en-US" dirty="0" err="1"/>
              <a:t>문장＂을</a:t>
            </a:r>
            <a:r>
              <a:rPr lang="ko-KR" altLang="en-US" dirty="0"/>
              <a:t> 고정시키고 유저특성을 </a:t>
            </a:r>
            <a:r>
              <a:rPr lang="ko-KR" altLang="en-US" dirty="0" err="1"/>
              <a:t>순회시킨</a:t>
            </a:r>
            <a:r>
              <a:rPr lang="ko-KR" altLang="en-US" dirty="0"/>
              <a:t> 데 비해</a:t>
            </a:r>
            <a:r>
              <a:rPr lang="en-US" altLang="ko-KR" dirty="0"/>
              <a:t>, </a:t>
            </a:r>
            <a:r>
              <a:rPr lang="ko-KR" altLang="en-US" dirty="0"/>
              <a:t>이 테스트는 </a:t>
            </a:r>
            <a:r>
              <a:rPr lang="en-US" altLang="ko-KR" dirty="0"/>
              <a:t>“</a:t>
            </a:r>
            <a:r>
              <a:rPr lang="ko-KR" altLang="en-US" dirty="0" err="1"/>
              <a:t>유저특성＂을</a:t>
            </a:r>
            <a:r>
              <a:rPr lang="ko-KR" altLang="en-US" dirty="0"/>
              <a:t> 고정시키고</a:t>
            </a:r>
            <a:r>
              <a:rPr lang="en-US" altLang="ko-KR" dirty="0"/>
              <a:t>(</a:t>
            </a:r>
            <a:r>
              <a:rPr lang="ko-KR" altLang="en-US" dirty="0"/>
              <a:t>카스</a:t>
            </a:r>
            <a:r>
              <a:rPr lang="en-US" altLang="ko-KR" dirty="0"/>
              <a:t>, </a:t>
            </a:r>
            <a:r>
              <a:rPr lang="ko-KR" altLang="en-US" dirty="0" err="1"/>
              <a:t>크롬바커와</a:t>
            </a:r>
            <a:r>
              <a:rPr lang="ko-KR" altLang="en-US" dirty="0"/>
              <a:t> 정확히 일치하는 특성</a:t>
            </a:r>
            <a:r>
              <a:rPr lang="en-US" altLang="ko-KR" dirty="0"/>
              <a:t>) “</a:t>
            </a:r>
            <a:r>
              <a:rPr lang="ko-KR" altLang="en-US" dirty="0" err="1"/>
              <a:t>문장＂을</a:t>
            </a:r>
            <a:r>
              <a:rPr lang="ko-KR" altLang="en-US" dirty="0"/>
              <a:t> 데이터셋 전체에서 가져와 </a:t>
            </a:r>
            <a:r>
              <a:rPr lang="ko-KR" altLang="en-US" dirty="0" err="1"/>
              <a:t>순회시켜서</a:t>
            </a:r>
            <a:r>
              <a:rPr lang="ko-KR" altLang="en-US" dirty="0"/>
              <a:t> 얻은 결과값이다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761A1-F0CD-B840-8BF7-C96899E60FB1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2868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761A1-F0CD-B840-8BF7-C96899E60FB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9807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761A1-F0CD-B840-8BF7-C96899E60FB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4478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dirty="0" err="1"/>
              <a:t>어플에서는</a:t>
            </a:r>
            <a:r>
              <a:rPr lang="ko-KR" altLang="ko-KR" dirty="0"/>
              <a:t> 내 스타일을 분석해줬지만 그날 그날 상황</a:t>
            </a:r>
            <a:r>
              <a:rPr lang="en-US" altLang="ko-KR" dirty="0"/>
              <a:t>? </a:t>
            </a:r>
            <a:r>
              <a:rPr lang="ko-KR" altLang="ko-KR" dirty="0"/>
              <a:t>컨디션에 따른 맥주는 추천해주지 못했다</a:t>
            </a:r>
            <a:r>
              <a:rPr lang="en-US" altLang="ko-KR" dirty="0"/>
              <a:t>. </a:t>
            </a:r>
            <a:r>
              <a:rPr lang="en-US" altLang="ko-KR" dirty="0">
                <a:sym typeface="Wingdings"/>
              </a:rPr>
              <a:t></a:t>
            </a:r>
            <a:r>
              <a:rPr lang="en-US" altLang="ko-KR" dirty="0"/>
              <a:t> </a:t>
            </a:r>
            <a:r>
              <a:rPr lang="ko-KR" altLang="ko-KR" dirty="0"/>
              <a:t>대화형으로 현재 특성 반영 </a:t>
            </a:r>
          </a:p>
          <a:p>
            <a:r>
              <a:rPr lang="en-US" altLang="ko-KR" dirty="0"/>
              <a:t>(</a:t>
            </a:r>
            <a:r>
              <a:rPr lang="ko-KR" altLang="ko-KR" dirty="0"/>
              <a:t>기존 서비스에 비해 넓어지고</a:t>
            </a:r>
            <a:r>
              <a:rPr lang="en-US" altLang="ko-KR" dirty="0"/>
              <a:t>)</a:t>
            </a:r>
            <a:endParaRPr lang="ko-KR" altLang="ko-KR" dirty="0"/>
          </a:p>
          <a:p>
            <a:r>
              <a:rPr lang="ko-KR" altLang="ko-KR" dirty="0"/>
              <a:t>맥주 리뷰 사이트에서는 전문적인 정보를 얻을 수 있었지만 내가 무엇을 원하는 지는 알려주지 못했다</a:t>
            </a:r>
            <a:r>
              <a:rPr lang="en-US" altLang="ko-KR" dirty="0"/>
              <a:t>. </a:t>
            </a:r>
            <a:r>
              <a:rPr lang="en-US" altLang="ko-KR" dirty="0">
                <a:sym typeface="Wingdings"/>
              </a:rPr>
              <a:t></a:t>
            </a:r>
            <a:r>
              <a:rPr lang="en-US" altLang="ko-KR" dirty="0"/>
              <a:t> </a:t>
            </a:r>
            <a:r>
              <a:rPr lang="ko-KR" altLang="ko-KR" dirty="0"/>
              <a:t>추천시스템 구축</a:t>
            </a:r>
          </a:p>
          <a:p>
            <a:r>
              <a:rPr lang="en-US" altLang="ko-KR" dirty="0"/>
              <a:t>(</a:t>
            </a:r>
            <a:r>
              <a:rPr lang="ko-KR" altLang="ko-KR" dirty="0"/>
              <a:t>기존 서비스에 비해 깊어짐</a:t>
            </a:r>
            <a:r>
              <a:rPr lang="en-US" altLang="ko-KR" dirty="0"/>
              <a:t>)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761A1-F0CD-B840-8BF7-C96899E60FB1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5925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761A1-F0CD-B840-8BF7-C96899E60FB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6926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dirty="0" err="1"/>
              <a:t>Library:python</a:t>
            </a:r>
            <a:r>
              <a:rPr kumimoji="1" lang="en-US" altLang="ko-KR" dirty="0"/>
              <a:t>-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Aws </a:t>
            </a:r>
            <a:r>
              <a:rPr kumimoji="1" lang="ko-KR" altLang="en-US" dirty="0"/>
              <a:t>서버 </a:t>
            </a:r>
            <a:r>
              <a:rPr kumimoji="1" lang="en-US" altLang="ko-KR" dirty="0" err="1"/>
              <a:t>os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ubuntu </a:t>
            </a:r>
            <a:r>
              <a:rPr kumimoji="1" lang="en-US" altLang="ko-KR" dirty="0" err="1"/>
              <a:t>os</a:t>
            </a:r>
            <a:endParaRPr kumimoji="1" lang="en-US" altLang="ko-KR" dirty="0"/>
          </a:p>
          <a:p>
            <a:r>
              <a:rPr kumimoji="1" lang="en-US" altLang="ko-KR" dirty="0" err="1"/>
              <a:t>Ssh</a:t>
            </a:r>
            <a:r>
              <a:rPr kumimoji="1" lang="ko-KR" altLang="en-US" dirty="0"/>
              <a:t>접속하기 위해 인증키 파일을 지니고 있어야 한다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aws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public key </a:t>
            </a:r>
            <a:r>
              <a:rPr kumimoji="1" lang="ko-KR" altLang="en-US" dirty="0"/>
              <a:t>가지고 사용자는 </a:t>
            </a:r>
            <a:r>
              <a:rPr kumimoji="1" lang="en-US" altLang="ko-KR" dirty="0"/>
              <a:t>private key)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 err="1"/>
              <a:t>새키</a:t>
            </a:r>
            <a:r>
              <a:rPr kumimoji="1" lang="ko-KR" altLang="en-US" dirty="0"/>
              <a:t> 페어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인스턴스 </a:t>
            </a:r>
            <a:r>
              <a:rPr kumimoji="1" lang="ko-KR" altLang="en-US" dirty="0" err="1"/>
              <a:t>생서</a:t>
            </a:r>
            <a:r>
              <a:rPr kumimoji="1" lang="ko-KR" altLang="en-US" dirty="0"/>
              <a:t>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761A1-F0CD-B840-8BF7-C96899E60FB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833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ko-KR" altLang="en-US" dirty="0" err="1"/>
              <a:t>트위터</a:t>
            </a:r>
            <a:r>
              <a:rPr lang="ko-KR" altLang="en-US" dirty="0"/>
              <a:t>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맥주 </a:t>
            </a:r>
            <a:r>
              <a:rPr lang="ko-KR" altLang="en-US" dirty="0" err="1">
                <a:latin typeface="나눔스퀘어" pitchFamily="50" charset="-127"/>
                <a:ea typeface="나눔스퀘어" pitchFamily="50" charset="-127"/>
              </a:rPr>
              <a:t>음용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상황에 대한  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  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자세한 설명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761A1-F0CD-B840-8BF7-C96899E60FB1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1945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761A1-F0CD-B840-8BF7-C96899E60FB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3644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761A1-F0CD-B840-8BF7-C96899E60FB1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3788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16F446D-B178-5D4B-B9D9-31E712F26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FE86F49-223B-B04C-8B95-AB7334ACA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0E2645C-9C53-3745-8688-ADED0C244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F918-DF07-A545-A14B-F34F9F32C9CA}" type="datetimeFigureOut">
              <a:rPr kumimoji="1" lang="ko-KR" altLang="en-US" smtClean="0"/>
              <a:t>2019-02-27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5C29E4D-C581-B64D-B03A-9B046BF38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1FEFF2D-94BB-1241-83B1-84B30E85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4925-CA5F-F744-AA62-9B742093E9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6892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3E6F863-AA23-AE44-804E-41D2929F8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6023D2D-03EF-8C4A-BF64-D34B96ED9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D12EEC5-C1A4-F347-A793-432E95128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F918-DF07-A545-A14B-F34F9F32C9CA}" type="datetimeFigureOut">
              <a:rPr kumimoji="1" lang="ko-KR" altLang="en-US" smtClean="0"/>
              <a:t>2019-02-27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BF6F755-DABD-924A-ACAF-59FF45D40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BC86D9E-2D83-E64C-A00E-6CF4A1B13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4925-CA5F-F744-AA62-9B742093E9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869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05E90A60-C9B0-1241-85F5-0A723F188C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9EFEABC-8D77-8B49-A691-87C81D660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058DECD-B785-1C4A-94EC-50E454A5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F918-DF07-A545-A14B-F34F9F32C9CA}" type="datetimeFigureOut">
              <a:rPr kumimoji="1" lang="ko-KR" altLang="en-US" smtClean="0"/>
              <a:t>2019-02-27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FADB1B3-E0D6-724C-8729-4B8257D1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423B1B7-9ADC-5D42-8137-BE2DAC43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4925-CA5F-F744-AA62-9B742093E9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3951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03C452C-C48C-B544-B50F-50859181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0CCD875-4264-B942-A0D3-C98D2DC55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0146EFE-76D7-7749-9EA5-86064CC5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F918-DF07-A545-A14B-F34F9F32C9CA}" type="datetimeFigureOut">
              <a:rPr kumimoji="1" lang="ko-KR" altLang="en-US" smtClean="0"/>
              <a:t>2019-02-27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DAEDBD5-2F5D-CC43-B7A1-2C7EEBB3D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140307-7D25-0F48-ACD5-73F22F35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4925-CA5F-F744-AA62-9B742093E9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238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A050877-2442-694C-A55A-BCB968390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D43EA03-CA2D-B44B-A1F9-0E33B48D1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E6ACD5A-FCA2-5841-9C62-45811D495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F918-DF07-A545-A14B-F34F9F32C9CA}" type="datetimeFigureOut">
              <a:rPr kumimoji="1" lang="ko-KR" altLang="en-US" smtClean="0"/>
              <a:t>2019-02-27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C596DAC-BB25-7741-9B5C-42A117203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7B2F1CC-6FFC-544C-9740-E23BCDD59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4925-CA5F-F744-AA62-9B742093E9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9560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C1E37F0-EED0-7643-A8F6-2E80CF1D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4FE6BF7-0924-B145-BB41-34798191F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14B1B12-AC44-FD4A-B03D-A8DC2D9DB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E0CFB9A-A429-D447-B373-A87DBB613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F918-DF07-A545-A14B-F34F9F32C9CA}" type="datetimeFigureOut">
              <a:rPr kumimoji="1" lang="ko-KR" altLang="en-US" smtClean="0"/>
              <a:t>2019-02-27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4F1C51F-E46A-C944-A221-A81B11C94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47FF07B-F12A-FD42-A6C3-A4C083B4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4925-CA5F-F744-AA62-9B742093E9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5376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D9522C3-D763-B447-82FE-7411AAFE5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7BBD6F5-4226-3647-922C-EFB64F030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811B34E-26CC-FF44-B5F5-650B523F0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83F3D3FA-9461-0640-80B2-CFCA6010F3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6C8A11C6-838A-9E4F-9BEC-C965FDEC36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6919E6ED-3AB9-0E4B-AE9F-65D318868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F918-DF07-A545-A14B-F34F9F32C9CA}" type="datetimeFigureOut">
              <a:rPr kumimoji="1" lang="ko-KR" altLang="en-US" smtClean="0"/>
              <a:t>2019-02-27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68140ECB-0E67-5B4C-9DD6-CAD4B72D5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43021EF7-81D2-4243-A802-1F117F4C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4925-CA5F-F744-AA62-9B742093E9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808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63A6269-6A80-5D44-9522-EE2FE2D3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951A9C1-364F-8447-968A-05727B3F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F918-DF07-A545-A14B-F34F9F32C9CA}" type="datetimeFigureOut">
              <a:rPr kumimoji="1" lang="ko-KR" altLang="en-US" smtClean="0"/>
              <a:t>2019-02-27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8DB99A3-886B-1548-96CC-BEBD8889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D325891-F8EE-724F-8DAD-D2B2896A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4925-CA5F-F744-AA62-9B742093E9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4360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08C360DD-9194-3C41-BE6F-D55456EFA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F918-DF07-A545-A14B-F34F9F32C9CA}" type="datetimeFigureOut">
              <a:rPr kumimoji="1" lang="ko-KR" altLang="en-US" smtClean="0"/>
              <a:t>2019-02-27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2D79ABDA-4967-3A42-81A0-E1A4CC9B0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94A6689-D32D-7D47-920A-F79FF31F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4925-CA5F-F744-AA62-9B742093E9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940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E468D5E-8A98-C849-9626-E3E0682C3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E35328-648D-0F41-972A-056612570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52F1A49-AAB5-694E-BDD4-D39F41C3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7EBC0FF-AF43-734F-9357-57863EC6B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F918-DF07-A545-A14B-F34F9F32C9CA}" type="datetimeFigureOut">
              <a:rPr kumimoji="1" lang="ko-KR" altLang="en-US" smtClean="0"/>
              <a:t>2019-02-27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5AF2406-692D-B744-9A73-4BA0E186D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7D468D3-AB48-EA4F-B436-23205EF82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4925-CA5F-F744-AA62-9B742093E9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0215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1C5C86-5718-7341-B9EC-67A5CE62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9B25A302-923D-E745-9CEB-E1247A33F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CB01B1B-D84F-1A4E-BBAD-5FC7E5ACE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D0CF1E8-1042-9E45-80F0-9954C9D32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F918-DF07-A545-A14B-F34F9F32C9CA}" type="datetimeFigureOut">
              <a:rPr kumimoji="1" lang="ko-KR" altLang="en-US" smtClean="0"/>
              <a:t>2019-02-27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201CF9A-556F-0D41-AC8A-02800E1A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EBA38BF-C5FA-2749-BA77-757BB56F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4925-CA5F-F744-AA62-9B742093E9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4040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43C4A0A8-E310-084D-AF6A-3D5D8A045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C043E12-9799-AB40-AD18-3F64C1F2F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1D7B869-1C23-E540-B804-7B071BD060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7F918-DF07-A545-A14B-F34F9F32C9CA}" type="datetimeFigureOut">
              <a:rPr kumimoji="1" lang="ko-KR" altLang="en-US" smtClean="0"/>
              <a:t>2019-02-27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E21CC00-9EFA-FB4A-9DF6-96F9D9584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FA523A4-3E44-834E-AE69-3A5928081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84925-CA5F-F744-AA62-9B742093E9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4687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2.png"/><Relationship Id="rId7" Type="http://schemas.microsoft.com/office/2007/relationships/hdphoto" Target="../media/hdphoto3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30.pn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0" r="208" b="51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06BAD98-3CBE-F14A-A760-8BA2F9AAE31A}"/>
              </a:ext>
            </a:extLst>
          </p:cNvPr>
          <p:cNvSpPr txBox="1"/>
          <p:nvPr/>
        </p:nvSpPr>
        <p:spPr>
          <a:xfrm>
            <a:off x="4359283" y="5923451"/>
            <a:ext cx="4407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err="1">
                <a:solidFill>
                  <a:srgbClr val="E9A21E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MultiCampus</a:t>
            </a:r>
            <a:r>
              <a:rPr kumimoji="1" lang="en-US" altLang="ko-KR" dirty="0">
                <a:solidFill>
                  <a:srgbClr val="E9A21E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 A class</a:t>
            </a:r>
          </a:p>
          <a:p>
            <a:pPr algn="ctr"/>
            <a:r>
              <a:rPr kumimoji="1" lang="en-US" altLang="ko-KR" dirty="0">
                <a:solidFill>
                  <a:srgbClr val="E9A21E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@</a:t>
            </a:r>
            <a:r>
              <a:rPr kumimoji="1" lang="ko-KR" altLang="en-US" dirty="0">
                <a:solidFill>
                  <a:srgbClr val="E9A21E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권종익 </a:t>
            </a:r>
            <a:r>
              <a:rPr kumimoji="1" lang="ko-KR" altLang="en-US" dirty="0" err="1">
                <a:solidFill>
                  <a:srgbClr val="E9A21E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전유경</a:t>
            </a:r>
            <a:r>
              <a:rPr kumimoji="1" lang="ko-KR" altLang="en-US" dirty="0">
                <a:solidFill>
                  <a:srgbClr val="E9A21E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 최선영</a:t>
            </a:r>
          </a:p>
        </p:txBody>
      </p:sp>
    </p:spTree>
    <p:extLst>
      <p:ext uri="{BB962C8B-B14F-4D97-AF65-F5344CB8AC3E}">
        <p14:creationId xmlns:p14="http://schemas.microsoft.com/office/powerpoint/2010/main" val="417897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ratebeer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199" y="959139"/>
            <a:ext cx="1116368" cy="85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3390326" y="1243591"/>
            <a:ext cx="520084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238254" y="1243591"/>
            <a:ext cx="520084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238254" y="1910826"/>
            <a:ext cx="167215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628214" y="1891858"/>
            <a:ext cx="167215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0088016" y="1245789"/>
            <a:ext cx="520084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8935944" y="1245789"/>
            <a:ext cx="520084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8935944" y="1913024"/>
            <a:ext cx="167215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825069" y="1232219"/>
            <a:ext cx="378294" cy="7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ì¸ì¤íê·¸ë¨ ë¡ê³ 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9" b="57865"/>
          <a:stretch/>
        </p:blipFill>
        <p:spPr bwMode="auto">
          <a:xfrm>
            <a:off x="5834762" y="1494836"/>
            <a:ext cx="1152968" cy="433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¸ìí° ë¡ê³ 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71" b="100000" l="6536" r="96078">
                        <a14:foregroundMark x1="34423" y1="82173" x2="34423" y2="82173"/>
                        <a14:foregroundMark x1="86928" y1="75766" x2="86928" y2="75766"/>
                        <a14:foregroundMark x1="63181" y1="80501" x2="63181" y2="80501"/>
                        <a14:foregroundMark x1="67538" y1="85794" x2="67538" y2="85794"/>
                        <a14:foregroundMark x1="65359" y1="84123" x2="65359" y2="84123"/>
                        <a14:foregroundMark x1="58170" y1="82173" x2="50980" y2="80501"/>
                        <a14:foregroundMark x1="48148" y1="80501" x2="48148" y2="80501"/>
                        <a14:foregroundMark x1="44662" y1="80501" x2="44662" y2="80501"/>
                        <a14:foregroundMark x1="43137" y1="79387" x2="40305" y2="79387"/>
                        <a14:foregroundMark x1="38126" y1="79387" x2="33115" y2="79387"/>
                        <a14:foregroundMark x1="30937" y1="79387" x2="30937" y2="79387"/>
                        <a14:foregroundMark x1="28758" y1="79387" x2="26580" y2="79387"/>
                        <a14:foregroundMark x1="25272" y1="79387" x2="18083" y2="79387"/>
                        <a14:foregroundMark x1="14379" y1="78552" x2="10893" y2="78552"/>
                        <a14:foregroundMark x1="6536" y1="77716" x2="6536" y2="77716"/>
                        <a14:foregroundMark x1="18083" y1="78552" x2="18083" y2="78552"/>
                        <a14:foregroundMark x1="27233" y1="79387" x2="27233" y2="79387"/>
                        <a14:foregroundMark x1="23094" y1="79387" x2="23094" y2="79387"/>
                        <a14:foregroundMark x1="15033" y1="79387" x2="15033" y2="79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514" y="702636"/>
            <a:ext cx="1515290" cy="118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643306" y="2272857"/>
            <a:ext cx="284355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해외 맥주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리뷰 사이트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lang="en-US" altLang="ko-KR" sz="1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맥주 전문 커뮤니티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endParaRPr lang="en-US" altLang="ko-KR" sz="1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체계적인 리뷰 평가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endParaRPr lang="en-US" altLang="ko-KR" sz="1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수입 맥주 위주의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  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데이터 수집 가능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lang="en-US" altLang="ko-KR" sz="1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데이터 내 </a:t>
            </a:r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변수명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미포함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49767" y="2334412"/>
            <a:ext cx="260824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2030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위주의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 SNS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플랫폼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lang="en-US" altLang="ko-KR" sz="1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해시태그를 이용한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</a:p>
          <a:p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  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맥주 </a:t>
            </a:r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음용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상황 설명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endParaRPr lang="en-US" altLang="ko-KR" sz="1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비교적 적합한 내용의 데이터 수집 가능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endParaRPr lang="en-US" altLang="ko-KR" sz="1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endParaRPr lang="en-US" altLang="ko-KR" sz="2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데이터 내 </a:t>
            </a:r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변수명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포함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04454" y="2338354"/>
            <a:ext cx="298898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20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대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~ 50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대까지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아우르는 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SNS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플랫폼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lang="en-US" altLang="ko-KR" sz="1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다양한 내용의 맥주 관련  데이터 수집 가능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lang="en-US" altLang="ko-KR" sz="1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데이터 내 </a:t>
            </a:r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변수명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포함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15" name="Picture 8" descr="instagram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75" r="26928" b="10716"/>
          <a:stretch/>
        </p:blipFill>
        <p:spPr bwMode="auto">
          <a:xfrm>
            <a:off x="5992291" y="659893"/>
            <a:ext cx="802944" cy="8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직사각형 78"/>
          <p:cNvSpPr/>
          <p:nvPr/>
        </p:nvSpPr>
        <p:spPr>
          <a:xfrm>
            <a:off x="4909142" y="6208577"/>
            <a:ext cx="37721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소스별</a:t>
            </a:r>
            <a:r>
              <a:rPr lang="ko-KR" altLang="en-US" sz="2500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데이터 정제 및 통합</a:t>
            </a:r>
            <a:endParaRPr lang="en-US" altLang="ko-KR" sz="2500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5620863" y="1230000"/>
            <a:ext cx="378294" cy="7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2466616" y="5220708"/>
            <a:ext cx="1215432" cy="719973"/>
            <a:chOff x="1896874" y="6080302"/>
            <a:chExt cx="1215432" cy="719973"/>
          </a:xfrm>
          <a:solidFill>
            <a:srgbClr val="FFC000"/>
          </a:solidFill>
        </p:grpSpPr>
        <p:sp>
          <p:nvSpPr>
            <p:cNvPr id="2" name="오각형 1"/>
            <p:cNvSpPr/>
            <p:nvPr/>
          </p:nvSpPr>
          <p:spPr>
            <a:xfrm rot="5400000">
              <a:off x="2144603" y="5832573"/>
              <a:ext cx="719973" cy="1215432"/>
            </a:xfrm>
            <a:prstGeom prst="homePlate">
              <a:avLst>
                <a:gd name="adj" fmla="val 422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70124" y="6196086"/>
              <a:ext cx="65043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번역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530156" y="5225279"/>
            <a:ext cx="1945055" cy="719973"/>
            <a:chOff x="1896874" y="6080302"/>
            <a:chExt cx="1215432" cy="719973"/>
          </a:xfrm>
          <a:solidFill>
            <a:srgbClr val="FFC000"/>
          </a:solidFill>
        </p:grpSpPr>
        <p:sp>
          <p:nvSpPr>
            <p:cNvPr id="39" name="오각형 38"/>
            <p:cNvSpPr/>
            <p:nvPr/>
          </p:nvSpPr>
          <p:spPr>
            <a:xfrm rot="5400000">
              <a:off x="2144603" y="5832573"/>
              <a:ext cx="719973" cy="1215432"/>
            </a:xfrm>
            <a:prstGeom prst="homePlate">
              <a:avLst>
                <a:gd name="adj" fmla="val 422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71722" y="6182500"/>
              <a:ext cx="1078808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특수 기호 삭제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8792163" y="5230238"/>
            <a:ext cx="2133518" cy="710614"/>
            <a:chOff x="1896874" y="6080302"/>
            <a:chExt cx="1215432" cy="719973"/>
          </a:xfrm>
          <a:solidFill>
            <a:srgbClr val="FFC000"/>
          </a:solidFill>
        </p:grpSpPr>
        <p:sp>
          <p:nvSpPr>
            <p:cNvPr id="43" name="오각형 42"/>
            <p:cNvSpPr/>
            <p:nvPr/>
          </p:nvSpPr>
          <p:spPr>
            <a:xfrm rot="5400000">
              <a:off x="2144603" y="5832573"/>
              <a:ext cx="719973" cy="1215432"/>
            </a:xfrm>
            <a:prstGeom prst="homePlate">
              <a:avLst>
                <a:gd name="adj" fmla="val 422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957099" y="6080306"/>
              <a:ext cx="1140584" cy="5924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특수 기호 삭제</a:t>
              </a:r>
              <a:endParaRPr lang="en-US" altLang="ko-KR" sz="1600" b="1" dirty="0">
                <a:solidFill>
                  <a:schemeClr val="bg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부적합 내용 삭제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9B084F87-EC7B-F74F-BA6B-2B75678D5517}"/>
              </a:ext>
            </a:extLst>
          </p:cNvPr>
          <p:cNvSpPr txBox="1"/>
          <p:nvPr/>
        </p:nvSpPr>
        <p:spPr>
          <a:xfrm>
            <a:off x="1324857" y="215273"/>
            <a:ext cx="8325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챗봇</a:t>
            </a:r>
            <a:r>
              <a:rPr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서비스 구축 프로세스 </a:t>
            </a:r>
            <a:r>
              <a:rPr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- </a:t>
            </a:r>
            <a:r>
              <a:rPr lang="ko-KR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데이터 수집</a:t>
            </a:r>
            <a:r>
              <a:rPr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및 전처리</a:t>
            </a:r>
            <a:endParaRPr lang="ko-KR" altLang="ko-KR" sz="24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36" name="직선 연결선 4">
            <a:extLst>
              <a:ext uri="{FF2B5EF4-FFF2-40B4-BE49-F238E27FC236}">
                <a16:creationId xmlns:a16="http://schemas.microsoft.com/office/drawing/2014/main" xmlns="" id="{BD758527-9653-C74D-8DA6-178DE71CC361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0" y="773630"/>
            <a:ext cx="1251284" cy="532299"/>
            <a:chOff x="1" y="227390"/>
            <a:chExt cx="1251284" cy="53229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443E3718-5874-A749-994D-77243866588B}"/>
                </a:ext>
              </a:extLst>
            </p:cNvPr>
            <p:cNvSpPr/>
            <p:nvPr/>
          </p:nvSpPr>
          <p:spPr>
            <a:xfrm>
              <a:off x="1" y="227390"/>
              <a:ext cx="1251284" cy="3724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itchFamily="50" charset="-127"/>
                <a:ea typeface="나눔스퀘어" pitchFamily="50" charset="-127"/>
              </a:endParaRPr>
            </a:p>
          </p:txBody>
        </p:sp>
        <p:sp>
          <p:nvSpPr>
            <p:cNvPr id="46" name="직각 삼각형 13">
              <a:extLst>
                <a:ext uri="{FF2B5EF4-FFF2-40B4-BE49-F238E27FC236}">
                  <a16:creationId xmlns:a16="http://schemas.microsoft.com/office/drawing/2014/main" xmlns="" id="{E9F43F55-47D5-D840-804C-42C072BE1684}"/>
                </a:ext>
              </a:extLst>
            </p:cNvPr>
            <p:cNvSpPr/>
            <p:nvPr/>
          </p:nvSpPr>
          <p:spPr>
            <a:xfrm rot="5400000">
              <a:off x="1062692" y="572227"/>
              <a:ext cx="165500" cy="209423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1C170B9-D57E-B644-B829-F0F665681E6C}"/>
              </a:ext>
            </a:extLst>
          </p:cNvPr>
          <p:cNvSpPr txBox="1"/>
          <p:nvPr/>
        </p:nvSpPr>
        <p:spPr>
          <a:xfrm>
            <a:off x="316663" y="255534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31B5FE9C-571B-D043-846F-397077AFBCA9}"/>
              </a:ext>
            </a:extLst>
          </p:cNvPr>
          <p:cNvSpPr txBox="1"/>
          <p:nvPr/>
        </p:nvSpPr>
        <p:spPr>
          <a:xfrm>
            <a:off x="319869" y="81649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25CCA1E2-492A-C949-932F-038BF9D5C20D}"/>
              </a:ext>
            </a:extLst>
          </p:cNvPr>
          <p:cNvSpPr txBox="1"/>
          <p:nvPr/>
        </p:nvSpPr>
        <p:spPr>
          <a:xfrm>
            <a:off x="319869" y="132983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097E0B79-7546-4C4D-B219-DF67834E6855}"/>
              </a:ext>
            </a:extLst>
          </p:cNvPr>
          <p:cNvSpPr txBox="1"/>
          <p:nvPr/>
        </p:nvSpPr>
        <p:spPr>
          <a:xfrm>
            <a:off x="319869" y="184318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254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FA8C7C7-CA0B-4DB1-B4C9-F096646F8F7D}"/>
              </a:ext>
            </a:extLst>
          </p:cNvPr>
          <p:cNvSpPr txBox="1"/>
          <p:nvPr/>
        </p:nvSpPr>
        <p:spPr>
          <a:xfrm>
            <a:off x="10073072" y="244490"/>
            <a:ext cx="1838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알고리즘</a:t>
            </a:r>
            <a:r>
              <a:rPr kumimoji="1" lang="en-US" altLang="ko-KR" sz="2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Trial 1</a:t>
            </a:r>
            <a:endParaRPr kumimoji="1" lang="ko-KR" altLang="en-US" sz="2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9915683-7844-4997-9582-07CD80556035}"/>
              </a:ext>
            </a:extLst>
          </p:cNvPr>
          <p:cNvSpPr txBox="1"/>
          <p:nvPr/>
        </p:nvSpPr>
        <p:spPr>
          <a:xfrm>
            <a:off x="4654293" y="5751156"/>
            <a:ext cx="72699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각 맥주 사이의 단어 분포 차이가 뚜렷하지 않으면 </a:t>
            </a:r>
            <a:endParaRPr lang="en-US" altLang="ko-KR" sz="28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r"/>
            <a:r>
              <a:rPr lang="ko-KR" altLang="en-US" sz="2800" b="1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분류 정확도</a:t>
            </a:r>
            <a:r>
              <a:rPr lang="ko-KR" altLang="en-US" sz="28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가 떨어지는 </a:t>
            </a:r>
            <a:r>
              <a:rPr lang="ko-KR" altLang="en-US" sz="28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문제 발생</a:t>
            </a:r>
            <a:endParaRPr lang="en-US" altLang="ko-KR" sz="2800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B084F87-EC7B-F74F-BA6B-2B75678D5517}"/>
              </a:ext>
            </a:extLst>
          </p:cNvPr>
          <p:cNvSpPr txBox="1"/>
          <p:nvPr/>
        </p:nvSpPr>
        <p:spPr>
          <a:xfrm>
            <a:off x="1250154" y="241615"/>
            <a:ext cx="4547164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모델링 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– </a:t>
            </a:r>
            <a:r>
              <a:rPr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Step 1 </a:t>
            </a:r>
            <a:r>
              <a:rPr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분류</a:t>
            </a:r>
            <a:r>
              <a:rPr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적합 모형</a:t>
            </a:r>
          </a:p>
        </p:txBody>
      </p:sp>
      <p:sp>
        <p:nvSpPr>
          <p:cNvPr id="9" name="한쪽 모서리가 둥근 사각형 8"/>
          <p:cNvSpPr/>
          <p:nvPr/>
        </p:nvSpPr>
        <p:spPr>
          <a:xfrm flipH="1">
            <a:off x="1466587" y="1804086"/>
            <a:ext cx="2066474" cy="692600"/>
          </a:xfrm>
          <a:prstGeom prst="round1Rect">
            <a:avLst>
              <a:gd name="adj" fmla="val 4784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Word Embedding</a:t>
            </a:r>
            <a:endParaRPr lang="ko-KR" altLang="en-US" sz="2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15354" y="1804086"/>
            <a:ext cx="2066474" cy="692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CNN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6" name="한쪽 모서리가 둥근 사각형 25"/>
          <p:cNvSpPr/>
          <p:nvPr/>
        </p:nvSpPr>
        <p:spPr>
          <a:xfrm>
            <a:off x="5781330" y="1795574"/>
            <a:ext cx="2616434" cy="701111"/>
          </a:xfrm>
          <a:prstGeom prst="round1Rect">
            <a:avLst>
              <a:gd name="adj" fmla="val 4784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LSTM</a:t>
            </a:r>
            <a:endParaRPr lang="ko-KR" altLang="en-US" sz="2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6" name="위쪽 화살표 15"/>
          <p:cNvSpPr/>
          <p:nvPr/>
        </p:nvSpPr>
        <p:spPr>
          <a:xfrm rot="5400000">
            <a:off x="8520195" y="3189160"/>
            <a:ext cx="593979" cy="713560"/>
          </a:xfrm>
          <a:prstGeom prst="upArrow">
            <a:avLst>
              <a:gd name="adj1" fmla="val 37879"/>
              <a:gd name="adj2" fmla="val 6361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466587" y="2616699"/>
            <a:ext cx="2066474" cy="24524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각 단어를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비슷한 의미에 따라 벡터공간에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비슷한 위치에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사영시킨다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.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621056" y="2616699"/>
            <a:ext cx="2066474" cy="24524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문장에서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각 </a:t>
            </a:r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단위별로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뚜렷한 특성만을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추출해 압축한다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.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781328" y="2616698"/>
            <a:ext cx="2616435" cy="24524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입력 받은 </a:t>
            </a:r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특성값을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앞 뒤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 </a:t>
            </a:r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시계열적인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문맥을 고려하여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의도를 추측하고 학습하는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시계열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학습 알고리즘이다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.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9330615" y="1804087"/>
            <a:ext cx="2075935" cy="3265063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 err="1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Chatbot</a:t>
            </a:r>
            <a:r>
              <a:rPr lang="en-US" altLang="ko-KR" sz="3000" b="1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</a:p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Model</a:t>
            </a:r>
          </a:p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1</a:t>
            </a:r>
            <a:endParaRPr lang="ko-KR" altLang="en-US" sz="3000" b="1" dirty="0">
              <a:solidFill>
                <a:schemeClr val="tx1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33873" y="5320269"/>
            <a:ext cx="270298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분류 정확도 </a:t>
            </a:r>
            <a:r>
              <a:rPr lang="en-US" altLang="ko-KR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48~52%</a:t>
            </a:r>
          </a:p>
        </p:txBody>
      </p:sp>
      <p:cxnSp>
        <p:nvCxnSpPr>
          <p:cNvPr id="19" name="직선 연결선 4">
            <a:extLst>
              <a:ext uri="{FF2B5EF4-FFF2-40B4-BE49-F238E27FC236}">
                <a16:creationId xmlns:a16="http://schemas.microsoft.com/office/drawing/2014/main" xmlns="" id="{BD758527-9653-C74D-8DA6-178DE71CC361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-15750" y="1305929"/>
            <a:ext cx="1251284" cy="532299"/>
            <a:chOff x="1" y="227390"/>
            <a:chExt cx="1251284" cy="53229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443E3718-5874-A749-994D-77243866588B}"/>
                </a:ext>
              </a:extLst>
            </p:cNvPr>
            <p:cNvSpPr/>
            <p:nvPr/>
          </p:nvSpPr>
          <p:spPr>
            <a:xfrm>
              <a:off x="1" y="227390"/>
              <a:ext cx="1251284" cy="3724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itchFamily="50" charset="-127"/>
                <a:ea typeface="나눔스퀘어" pitchFamily="50" charset="-127"/>
              </a:endParaRPr>
            </a:p>
          </p:txBody>
        </p:sp>
        <p:sp>
          <p:nvSpPr>
            <p:cNvPr id="25" name="직각 삼각형 13">
              <a:extLst>
                <a:ext uri="{FF2B5EF4-FFF2-40B4-BE49-F238E27FC236}">
                  <a16:creationId xmlns:a16="http://schemas.microsoft.com/office/drawing/2014/main" xmlns="" id="{E9F43F55-47D5-D840-804C-42C072BE1684}"/>
                </a:ext>
              </a:extLst>
            </p:cNvPr>
            <p:cNvSpPr/>
            <p:nvPr/>
          </p:nvSpPr>
          <p:spPr>
            <a:xfrm rot="5400000">
              <a:off x="1062692" y="572227"/>
              <a:ext cx="165500" cy="209423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1C170B9-D57E-B644-B829-F0F665681E6C}"/>
              </a:ext>
            </a:extLst>
          </p:cNvPr>
          <p:cNvSpPr txBox="1"/>
          <p:nvPr/>
        </p:nvSpPr>
        <p:spPr>
          <a:xfrm>
            <a:off x="316663" y="255534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31B5FE9C-571B-D043-846F-397077AFBCA9}"/>
              </a:ext>
            </a:extLst>
          </p:cNvPr>
          <p:cNvSpPr txBox="1"/>
          <p:nvPr/>
        </p:nvSpPr>
        <p:spPr>
          <a:xfrm>
            <a:off x="319869" y="81649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25CCA1E2-492A-C949-932F-038BF9D5C20D}"/>
              </a:ext>
            </a:extLst>
          </p:cNvPr>
          <p:cNvSpPr txBox="1"/>
          <p:nvPr/>
        </p:nvSpPr>
        <p:spPr>
          <a:xfrm>
            <a:off x="319869" y="132983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97E0B79-7546-4C4D-B219-DF67834E6855}"/>
              </a:ext>
            </a:extLst>
          </p:cNvPr>
          <p:cNvSpPr txBox="1"/>
          <p:nvPr/>
        </p:nvSpPr>
        <p:spPr>
          <a:xfrm>
            <a:off x="319869" y="184318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226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881166" y="2352875"/>
            <a:ext cx="2017986" cy="39894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~</a:t>
            </a:r>
          </a:p>
          <a:p>
            <a:pPr algn="ctr"/>
            <a:r>
              <a:rPr lang="en-US" altLang="ko-KR" sz="17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H </a:t>
            </a:r>
            <a:endParaRPr lang="ko-KR" altLang="en-US" sz="17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" name="한쪽 모서리가 둥근 사각형 2"/>
          <p:cNvSpPr/>
          <p:nvPr/>
        </p:nvSpPr>
        <p:spPr>
          <a:xfrm>
            <a:off x="2468578" y="2013600"/>
            <a:ext cx="2017986" cy="451944"/>
          </a:xfrm>
          <a:prstGeom prst="round1Rect">
            <a:avLst>
              <a:gd name="adj" fmla="val 50000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Context vector</a:t>
            </a:r>
          </a:p>
        </p:txBody>
      </p:sp>
      <p:sp>
        <p:nvSpPr>
          <p:cNvPr id="17" name="한쪽 모서리가 둥근 사각형 16"/>
          <p:cNvSpPr/>
          <p:nvPr/>
        </p:nvSpPr>
        <p:spPr>
          <a:xfrm>
            <a:off x="7881166" y="1834667"/>
            <a:ext cx="2017986" cy="451944"/>
          </a:xfrm>
          <a:prstGeom prst="round1Rect">
            <a:avLst>
              <a:gd name="adj" fmla="val 50000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Context vector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6033" y="663343"/>
            <a:ext cx="589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타겟변수를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잘 나타내는 단어에 가중치를 부여하자</a:t>
            </a:r>
          </a:p>
        </p:txBody>
      </p:sp>
      <p:sp>
        <p:nvSpPr>
          <p:cNvPr id="38" name="갈매기형 수장 37"/>
          <p:cNvSpPr/>
          <p:nvPr/>
        </p:nvSpPr>
        <p:spPr>
          <a:xfrm flipH="1">
            <a:off x="4027670" y="1100116"/>
            <a:ext cx="234298" cy="454061"/>
          </a:xfrm>
          <a:prstGeom prst="chevr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89326" y="1386255"/>
            <a:ext cx="276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어텐션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매커니즘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5" name="양쪽 모서리가 둥근 사각형 14"/>
          <p:cNvSpPr/>
          <p:nvPr/>
        </p:nvSpPr>
        <p:spPr>
          <a:xfrm>
            <a:off x="1761755" y="5980320"/>
            <a:ext cx="2283417" cy="383331"/>
          </a:xfrm>
          <a:prstGeom prst="round2Same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Embedding Layer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62632" y="4073822"/>
            <a:ext cx="55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H</a:t>
            </a:r>
            <a:r>
              <a:rPr lang="en-US" altLang="ko-KR" sz="15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1</a:t>
            </a:r>
            <a:endParaRPr lang="ko-KR" altLang="en-US" sz="15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1397947" y="4417119"/>
            <a:ext cx="49960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571910" y="4080696"/>
            <a:ext cx="55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H</a:t>
            </a:r>
            <a:r>
              <a:rPr lang="en-US" altLang="ko-KR" sz="15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2</a:t>
            </a:r>
            <a:endParaRPr lang="ko-KR" altLang="en-US" sz="15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2607225" y="4423993"/>
            <a:ext cx="49960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740072" y="4073822"/>
            <a:ext cx="55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Hn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3775387" y="4417119"/>
            <a:ext cx="49960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양쪽 모서리가 둥근 사각형 58"/>
          <p:cNvSpPr/>
          <p:nvPr/>
        </p:nvSpPr>
        <p:spPr>
          <a:xfrm>
            <a:off x="5402084" y="5967106"/>
            <a:ext cx="2004221" cy="383331"/>
          </a:xfrm>
          <a:prstGeom prst="round2Same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Embedding Layer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271015" y="4025431"/>
            <a:ext cx="34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…</a:t>
            </a:r>
          </a:p>
        </p:txBody>
      </p:sp>
      <p:sp>
        <p:nvSpPr>
          <p:cNvPr id="61" name="한쪽 모서리가 둥근 사각형 60"/>
          <p:cNvSpPr/>
          <p:nvPr/>
        </p:nvSpPr>
        <p:spPr>
          <a:xfrm>
            <a:off x="8890159" y="3608089"/>
            <a:ext cx="2017986" cy="728282"/>
          </a:xfrm>
          <a:prstGeom prst="round1Rect">
            <a:avLst>
              <a:gd name="adj" fmla="val 50000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Feed Forward</a:t>
            </a:r>
          </a:p>
          <a:p>
            <a:pPr algn="ctr"/>
            <a:r>
              <a:rPr lang="en-US" altLang="ko-KR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Tanh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7468162" y="1737292"/>
            <a:ext cx="2823941" cy="111369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5077136" y="2294137"/>
            <a:ext cx="1802902" cy="1"/>
          </a:xfrm>
          <a:prstGeom prst="straightConnector1">
            <a:avLst/>
          </a:prstGeom>
          <a:ln w="571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9224618" y="2793860"/>
            <a:ext cx="0" cy="673758"/>
          </a:xfrm>
          <a:prstGeom prst="straightConnector1">
            <a:avLst/>
          </a:prstGeom>
          <a:ln w="571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>
            <a:off x="9899152" y="4497038"/>
            <a:ext cx="0" cy="438250"/>
          </a:xfrm>
          <a:prstGeom prst="straightConnector1">
            <a:avLst/>
          </a:prstGeom>
          <a:ln w="571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배지 76"/>
          <p:cNvSpPr/>
          <p:nvPr/>
        </p:nvSpPr>
        <p:spPr>
          <a:xfrm>
            <a:off x="2648972" y="2880092"/>
            <a:ext cx="1643966" cy="409681"/>
          </a:xfrm>
          <a:prstGeom prst="plaque">
            <a:avLst>
              <a:gd name="adj" fmla="val 290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attention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3420843" y="2515276"/>
            <a:ext cx="0" cy="287105"/>
          </a:xfrm>
          <a:prstGeom prst="straightConnector1">
            <a:avLst/>
          </a:prstGeom>
          <a:ln w="571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flipV="1">
            <a:off x="1666480" y="3366516"/>
            <a:ext cx="1060412" cy="713452"/>
          </a:xfrm>
          <a:prstGeom prst="straightConnector1">
            <a:avLst/>
          </a:prstGeom>
          <a:ln w="571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V="1">
            <a:off x="2870043" y="3366516"/>
            <a:ext cx="386688" cy="713453"/>
          </a:xfrm>
          <a:prstGeom prst="straightConnector1">
            <a:avLst/>
          </a:prstGeom>
          <a:ln w="571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 flipH="1" flipV="1">
            <a:off x="3740072" y="3366516"/>
            <a:ext cx="277696" cy="686182"/>
          </a:xfrm>
          <a:prstGeom prst="straightConnector1">
            <a:avLst/>
          </a:prstGeom>
          <a:ln w="571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배지 99"/>
          <p:cNvSpPr/>
          <p:nvPr/>
        </p:nvSpPr>
        <p:spPr>
          <a:xfrm>
            <a:off x="9438880" y="5105642"/>
            <a:ext cx="847392" cy="409681"/>
          </a:xfrm>
          <a:prstGeom prst="plaque">
            <a:avLst>
              <a:gd name="adj" fmla="val 290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ƒ</a:t>
            </a:r>
            <a:endParaRPr lang="ko-KR" altLang="en-US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102" name="직선 화살표 연결선 101"/>
          <p:cNvCxnSpPr/>
          <p:nvPr/>
        </p:nvCxnSpPr>
        <p:spPr>
          <a:xfrm>
            <a:off x="10286272" y="5501854"/>
            <a:ext cx="423696" cy="384789"/>
          </a:xfrm>
          <a:prstGeom prst="straightConnector1">
            <a:avLst/>
          </a:prstGeom>
          <a:ln w="317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>
            <a:off x="10115064" y="5597184"/>
            <a:ext cx="11672" cy="384789"/>
          </a:xfrm>
          <a:prstGeom prst="straightConnector1">
            <a:avLst/>
          </a:prstGeom>
          <a:ln w="317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>
            <a:off x="9739144" y="5603389"/>
            <a:ext cx="11672" cy="384789"/>
          </a:xfrm>
          <a:prstGeom prst="straightConnector1">
            <a:avLst/>
          </a:prstGeom>
          <a:ln w="317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 flipH="1">
            <a:off x="9016272" y="5515323"/>
            <a:ext cx="416692" cy="384789"/>
          </a:xfrm>
          <a:prstGeom prst="straightConnector1">
            <a:avLst/>
          </a:prstGeom>
          <a:ln w="317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8608051" y="5967106"/>
            <a:ext cx="522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카스</a:t>
            </a:r>
            <a:endParaRPr lang="ko-KR" altLang="en-US" sz="1200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9249398" y="6072974"/>
            <a:ext cx="710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호가든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0293465" y="5990203"/>
            <a:ext cx="47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…</a:t>
            </a:r>
            <a:endParaRPr lang="ko-KR" altLang="en-US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06261" y="4579891"/>
            <a:ext cx="2964597" cy="121589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Encoder 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5208387" y="4627321"/>
            <a:ext cx="945775" cy="122463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Decoder</a:t>
            </a:r>
          </a:p>
          <a:p>
            <a:pPr algn="ctr"/>
            <a:r>
              <a:rPr lang="en-US" altLang="ko-KR" dirty="0"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1</a:t>
            </a:r>
            <a:endParaRPr lang="ko-KR" altLang="en-US" dirty="0">
              <a:latin typeface="KoPubWorld돋움체_Pro Light" pitchFamily="50" charset="-127"/>
              <a:ea typeface="KoPubWorld돋움체_Pro Light" pitchFamily="50" charset="-127"/>
              <a:cs typeface="KoPubWorld돋움체_Pro Light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642155" y="4619848"/>
            <a:ext cx="966312" cy="1228901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Decoder</a:t>
            </a:r>
          </a:p>
          <a:p>
            <a:pPr algn="ctr"/>
            <a:r>
              <a:rPr lang="en-US" altLang="ko-KR" sz="15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2</a:t>
            </a:r>
            <a:endParaRPr lang="ko-KR" altLang="en-US" sz="15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136" name="직선 화살표 연결선 135"/>
          <p:cNvCxnSpPr>
            <a:cxnSpLocks/>
          </p:cNvCxnSpPr>
          <p:nvPr/>
        </p:nvCxnSpPr>
        <p:spPr>
          <a:xfrm flipV="1">
            <a:off x="5648037" y="2891178"/>
            <a:ext cx="1715026" cy="1034136"/>
          </a:xfrm>
          <a:prstGeom prst="straightConnector1">
            <a:avLst/>
          </a:prstGeom>
          <a:ln w="571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5327899" y="3736207"/>
            <a:ext cx="2787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~</a:t>
            </a:r>
          </a:p>
          <a:p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H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143" name="직선 화살표 연결선 142"/>
          <p:cNvCxnSpPr>
            <a:cxnSpLocks/>
          </p:cNvCxnSpPr>
          <p:nvPr/>
        </p:nvCxnSpPr>
        <p:spPr>
          <a:xfrm flipH="1" flipV="1">
            <a:off x="4701933" y="3265254"/>
            <a:ext cx="652438" cy="592857"/>
          </a:xfrm>
          <a:prstGeom prst="straightConnector1">
            <a:avLst/>
          </a:prstGeom>
          <a:ln w="571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4331485" y="1019255"/>
            <a:ext cx="3038011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300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Attention Mechanism</a:t>
            </a:r>
          </a:p>
        </p:txBody>
      </p:sp>
      <p:sp>
        <p:nvSpPr>
          <p:cNvPr id="147" name="갈매기형 수장 146"/>
          <p:cNvSpPr/>
          <p:nvPr/>
        </p:nvSpPr>
        <p:spPr>
          <a:xfrm>
            <a:off x="7544501" y="1100116"/>
            <a:ext cx="234299" cy="454061"/>
          </a:xfrm>
          <a:prstGeom prst="chevr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70" name="직선 화살표 연결선 69"/>
          <p:cNvCxnSpPr/>
          <p:nvPr/>
        </p:nvCxnSpPr>
        <p:spPr>
          <a:xfrm>
            <a:off x="4538413" y="5183467"/>
            <a:ext cx="425841" cy="0"/>
          </a:xfrm>
          <a:prstGeom prst="straightConnector1">
            <a:avLst/>
          </a:prstGeom>
          <a:ln w="317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cxnSpLocks/>
          </p:cNvCxnSpPr>
          <p:nvPr/>
        </p:nvCxnSpPr>
        <p:spPr>
          <a:xfrm flipV="1">
            <a:off x="5685808" y="6381223"/>
            <a:ext cx="0" cy="155797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402084" y="6579868"/>
            <a:ext cx="77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&lt;‘0’&gt; </a:t>
            </a:r>
            <a:endParaRPr lang="ko-KR" altLang="en-US" dirty="0">
              <a:solidFill>
                <a:srgbClr val="00B0F0"/>
              </a:solidFill>
              <a:latin typeface="KoPubWorld돋움체_Pro Light" pitchFamily="50" charset="-127"/>
              <a:ea typeface="KoPubWorld돋움체_Pro Light" pitchFamily="50" charset="-127"/>
              <a:cs typeface="KoPubWorld돋움체_Pro Light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01435" y="6453601"/>
            <a:ext cx="36615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  <a:sym typeface="Wingdings" pitchFamily="2" charset="2"/>
              </a:rPr>
              <a:t> </a:t>
            </a:r>
            <a:r>
              <a:rPr lang="ko-KR" altLang="en-US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분류 정확도 </a:t>
            </a:r>
            <a:r>
              <a:rPr lang="en-US" altLang="ko-KR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82%</a:t>
            </a:r>
            <a:r>
              <a:rPr lang="ko-KR" altLang="en-US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까지 상승</a:t>
            </a:r>
            <a:endParaRPr lang="en-US" altLang="ko-KR" sz="2200" dirty="0">
              <a:solidFill>
                <a:schemeClr val="tx1">
                  <a:lumMod val="50000"/>
                  <a:lumOff val="50000"/>
                </a:schemeClr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9FA8C7C7-CA0B-4DB1-B4C9-F096646F8F7D}"/>
              </a:ext>
            </a:extLst>
          </p:cNvPr>
          <p:cNvSpPr txBox="1"/>
          <p:nvPr/>
        </p:nvSpPr>
        <p:spPr>
          <a:xfrm>
            <a:off x="9989143" y="241615"/>
            <a:ext cx="1838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알고리즘</a:t>
            </a:r>
            <a:r>
              <a:rPr kumimoji="1" lang="en-US" altLang="ko-KR" sz="2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Trial 2</a:t>
            </a:r>
            <a:endParaRPr kumimoji="1" lang="ko-KR" altLang="en-US" sz="2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9B084F87-EC7B-F74F-BA6B-2B75678D5517}"/>
              </a:ext>
            </a:extLst>
          </p:cNvPr>
          <p:cNvSpPr txBox="1"/>
          <p:nvPr/>
        </p:nvSpPr>
        <p:spPr>
          <a:xfrm>
            <a:off x="1250154" y="241615"/>
            <a:ext cx="4547164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모델링 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– </a:t>
            </a:r>
            <a:r>
              <a:rPr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Step 1 </a:t>
            </a:r>
            <a:r>
              <a:rPr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분류</a:t>
            </a:r>
            <a:r>
              <a:rPr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적합 모형</a:t>
            </a:r>
          </a:p>
        </p:txBody>
      </p:sp>
      <p:cxnSp>
        <p:nvCxnSpPr>
          <p:cNvPr id="58" name="직선 연결선 4">
            <a:extLst>
              <a:ext uri="{FF2B5EF4-FFF2-40B4-BE49-F238E27FC236}">
                <a16:creationId xmlns:a16="http://schemas.microsoft.com/office/drawing/2014/main" xmlns="" id="{BD758527-9653-C74D-8DA6-178DE71CC361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/>
          <p:cNvGrpSpPr/>
          <p:nvPr/>
        </p:nvGrpSpPr>
        <p:grpSpPr>
          <a:xfrm>
            <a:off x="-15750" y="1305929"/>
            <a:ext cx="1251284" cy="532299"/>
            <a:chOff x="1" y="227390"/>
            <a:chExt cx="1251284" cy="532299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xmlns="" id="{443E3718-5874-A749-994D-77243866588B}"/>
                </a:ext>
              </a:extLst>
            </p:cNvPr>
            <p:cNvSpPr/>
            <p:nvPr/>
          </p:nvSpPr>
          <p:spPr>
            <a:xfrm>
              <a:off x="1" y="227390"/>
              <a:ext cx="1251284" cy="3724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itchFamily="50" charset="-127"/>
                <a:ea typeface="나눔스퀘어" pitchFamily="50" charset="-127"/>
              </a:endParaRPr>
            </a:p>
          </p:txBody>
        </p:sp>
        <p:sp>
          <p:nvSpPr>
            <p:cNvPr id="73" name="직각 삼각형 13">
              <a:extLst>
                <a:ext uri="{FF2B5EF4-FFF2-40B4-BE49-F238E27FC236}">
                  <a16:creationId xmlns:a16="http://schemas.microsoft.com/office/drawing/2014/main" xmlns="" id="{E9F43F55-47D5-D840-804C-42C072BE1684}"/>
                </a:ext>
              </a:extLst>
            </p:cNvPr>
            <p:cNvSpPr/>
            <p:nvPr/>
          </p:nvSpPr>
          <p:spPr>
            <a:xfrm rot="5400000">
              <a:off x="1062692" y="572227"/>
              <a:ext cx="165500" cy="209423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41C170B9-D57E-B644-B829-F0F665681E6C}"/>
              </a:ext>
            </a:extLst>
          </p:cNvPr>
          <p:cNvSpPr txBox="1"/>
          <p:nvPr/>
        </p:nvSpPr>
        <p:spPr>
          <a:xfrm>
            <a:off x="316663" y="255534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31B5FE9C-571B-D043-846F-397077AFBCA9}"/>
              </a:ext>
            </a:extLst>
          </p:cNvPr>
          <p:cNvSpPr txBox="1"/>
          <p:nvPr/>
        </p:nvSpPr>
        <p:spPr>
          <a:xfrm>
            <a:off x="319869" y="81649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25CCA1E2-492A-C949-932F-038BF9D5C20D}"/>
              </a:ext>
            </a:extLst>
          </p:cNvPr>
          <p:cNvSpPr txBox="1"/>
          <p:nvPr/>
        </p:nvSpPr>
        <p:spPr>
          <a:xfrm>
            <a:off x="319869" y="132983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097E0B79-7546-4C4D-B219-DF67834E6855}"/>
              </a:ext>
            </a:extLst>
          </p:cNvPr>
          <p:cNvSpPr txBox="1"/>
          <p:nvPr/>
        </p:nvSpPr>
        <p:spPr>
          <a:xfrm>
            <a:off x="319869" y="184318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8CD8EDDF-50E5-471C-A4CB-11AFC3C67969}"/>
              </a:ext>
            </a:extLst>
          </p:cNvPr>
          <p:cNvSpPr/>
          <p:nvPr/>
        </p:nvSpPr>
        <p:spPr>
          <a:xfrm>
            <a:off x="5085962" y="4553572"/>
            <a:ext cx="1194865" cy="1403074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Light" pitchFamily="50" charset="-127"/>
              <a:ea typeface="KoPubWorld돋움체_Pro Light" pitchFamily="50" charset="-127"/>
              <a:cs typeface="KoPubWorld돋움체_Pro Light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9B3D648-A0BB-4121-B824-5325E147B0B9}"/>
              </a:ext>
            </a:extLst>
          </p:cNvPr>
          <p:cNvSpPr txBox="1"/>
          <p:nvPr/>
        </p:nvSpPr>
        <p:spPr>
          <a:xfrm>
            <a:off x="4853262" y="419844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&lt;</a:t>
            </a:r>
            <a:r>
              <a:rPr lang="ko-KR" altLang="en-US" dirty="0">
                <a:solidFill>
                  <a:srgbClr val="0070C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범용적 </a:t>
            </a:r>
            <a:r>
              <a:rPr lang="ko-KR" altLang="en-US" dirty="0" err="1">
                <a:solidFill>
                  <a:srgbClr val="0070C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디코더</a:t>
            </a:r>
            <a:r>
              <a:rPr lang="en-US" altLang="ko-KR" dirty="0">
                <a:solidFill>
                  <a:srgbClr val="0070C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&gt;</a:t>
            </a:r>
            <a:endParaRPr lang="ko-KR" altLang="en-US" dirty="0">
              <a:solidFill>
                <a:srgbClr val="0070C0"/>
              </a:solidFill>
              <a:latin typeface="KoPubWorld돋움체_Pro Light" pitchFamily="50" charset="-127"/>
              <a:ea typeface="KoPubWorld돋움체_Pro Light" pitchFamily="50" charset="-127"/>
              <a:cs typeface="KoPubWorld돋움체_Pro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50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881166" y="2352875"/>
            <a:ext cx="2017986" cy="39894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~</a:t>
            </a:r>
          </a:p>
          <a:p>
            <a:pPr algn="ctr"/>
            <a:r>
              <a:rPr lang="en-US" altLang="ko-KR" sz="17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H </a:t>
            </a:r>
            <a:endParaRPr lang="ko-KR" altLang="en-US" sz="17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" name="한쪽 모서리가 둥근 사각형 2"/>
          <p:cNvSpPr/>
          <p:nvPr/>
        </p:nvSpPr>
        <p:spPr>
          <a:xfrm>
            <a:off x="2468578" y="2013600"/>
            <a:ext cx="2017986" cy="451944"/>
          </a:xfrm>
          <a:prstGeom prst="round1Rect">
            <a:avLst>
              <a:gd name="adj" fmla="val 50000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Context vector</a:t>
            </a:r>
          </a:p>
        </p:txBody>
      </p:sp>
      <p:sp>
        <p:nvSpPr>
          <p:cNvPr id="17" name="한쪽 모서리가 둥근 사각형 16"/>
          <p:cNvSpPr/>
          <p:nvPr/>
        </p:nvSpPr>
        <p:spPr>
          <a:xfrm>
            <a:off x="7881166" y="1834667"/>
            <a:ext cx="2017986" cy="451944"/>
          </a:xfrm>
          <a:prstGeom prst="round1Rect">
            <a:avLst>
              <a:gd name="adj" fmla="val 50000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Context vector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6033" y="663343"/>
            <a:ext cx="589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타겟변수를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잘 나타내는 단어에 가중치를 부여하자</a:t>
            </a:r>
          </a:p>
        </p:txBody>
      </p:sp>
      <p:sp>
        <p:nvSpPr>
          <p:cNvPr id="38" name="갈매기형 수장 37"/>
          <p:cNvSpPr/>
          <p:nvPr/>
        </p:nvSpPr>
        <p:spPr>
          <a:xfrm flipH="1">
            <a:off x="4027670" y="1100116"/>
            <a:ext cx="234298" cy="454061"/>
          </a:xfrm>
          <a:prstGeom prst="chevr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89326" y="1386255"/>
            <a:ext cx="276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어텐션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매커니즘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5" name="양쪽 모서리가 둥근 사각형 14"/>
          <p:cNvSpPr/>
          <p:nvPr/>
        </p:nvSpPr>
        <p:spPr>
          <a:xfrm>
            <a:off x="1761755" y="5980320"/>
            <a:ext cx="2283417" cy="383331"/>
          </a:xfrm>
          <a:prstGeom prst="round2Same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Embedding Layer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62632" y="4073822"/>
            <a:ext cx="55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H</a:t>
            </a:r>
            <a:r>
              <a:rPr lang="en-US" altLang="ko-KR" sz="15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1</a:t>
            </a:r>
            <a:endParaRPr lang="ko-KR" altLang="en-US" sz="15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1397947" y="4417119"/>
            <a:ext cx="49960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571910" y="4080696"/>
            <a:ext cx="55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H</a:t>
            </a:r>
            <a:r>
              <a:rPr lang="en-US" altLang="ko-KR" sz="15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2</a:t>
            </a:r>
            <a:endParaRPr lang="ko-KR" altLang="en-US" sz="15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2607225" y="4423993"/>
            <a:ext cx="49960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740072" y="4073822"/>
            <a:ext cx="55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Hn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3775387" y="4417119"/>
            <a:ext cx="49960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양쪽 모서리가 둥근 사각형 58"/>
          <p:cNvSpPr/>
          <p:nvPr/>
        </p:nvSpPr>
        <p:spPr>
          <a:xfrm>
            <a:off x="5402084" y="5967106"/>
            <a:ext cx="2004221" cy="383331"/>
          </a:xfrm>
          <a:prstGeom prst="round2Same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Embedding Layer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271015" y="4025431"/>
            <a:ext cx="34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…</a:t>
            </a:r>
          </a:p>
        </p:txBody>
      </p:sp>
      <p:sp>
        <p:nvSpPr>
          <p:cNvPr id="61" name="한쪽 모서리가 둥근 사각형 60"/>
          <p:cNvSpPr/>
          <p:nvPr/>
        </p:nvSpPr>
        <p:spPr>
          <a:xfrm>
            <a:off x="8890159" y="3608089"/>
            <a:ext cx="2017986" cy="728282"/>
          </a:xfrm>
          <a:prstGeom prst="round1Rect">
            <a:avLst>
              <a:gd name="adj" fmla="val 50000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Feed Forward</a:t>
            </a:r>
          </a:p>
          <a:p>
            <a:pPr algn="ctr"/>
            <a:r>
              <a:rPr lang="en-US" altLang="ko-KR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Tanh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7468162" y="1737292"/>
            <a:ext cx="2823941" cy="111369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5077136" y="2294137"/>
            <a:ext cx="1802902" cy="1"/>
          </a:xfrm>
          <a:prstGeom prst="straightConnector1">
            <a:avLst/>
          </a:prstGeom>
          <a:ln w="571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9224618" y="2793860"/>
            <a:ext cx="0" cy="673758"/>
          </a:xfrm>
          <a:prstGeom prst="straightConnector1">
            <a:avLst/>
          </a:prstGeom>
          <a:ln w="571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>
            <a:off x="9899152" y="4497038"/>
            <a:ext cx="0" cy="438250"/>
          </a:xfrm>
          <a:prstGeom prst="straightConnector1">
            <a:avLst/>
          </a:prstGeom>
          <a:ln w="571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배지 76"/>
          <p:cNvSpPr/>
          <p:nvPr/>
        </p:nvSpPr>
        <p:spPr>
          <a:xfrm>
            <a:off x="2648972" y="2880092"/>
            <a:ext cx="1643966" cy="409681"/>
          </a:xfrm>
          <a:prstGeom prst="plaque">
            <a:avLst>
              <a:gd name="adj" fmla="val 290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attention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3420843" y="2515276"/>
            <a:ext cx="0" cy="287105"/>
          </a:xfrm>
          <a:prstGeom prst="straightConnector1">
            <a:avLst/>
          </a:prstGeom>
          <a:ln w="571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flipV="1">
            <a:off x="1666480" y="3366516"/>
            <a:ext cx="1060412" cy="713452"/>
          </a:xfrm>
          <a:prstGeom prst="straightConnector1">
            <a:avLst/>
          </a:prstGeom>
          <a:ln w="571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V="1">
            <a:off x="2870043" y="3366516"/>
            <a:ext cx="386688" cy="713453"/>
          </a:xfrm>
          <a:prstGeom prst="straightConnector1">
            <a:avLst/>
          </a:prstGeom>
          <a:ln w="571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 flipH="1" flipV="1">
            <a:off x="3740072" y="3366516"/>
            <a:ext cx="277696" cy="686182"/>
          </a:xfrm>
          <a:prstGeom prst="straightConnector1">
            <a:avLst/>
          </a:prstGeom>
          <a:ln w="571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배지 99"/>
          <p:cNvSpPr/>
          <p:nvPr/>
        </p:nvSpPr>
        <p:spPr>
          <a:xfrm>
            <a:off x="9438880" y="5105642"/>
            <a:ext cx="847392" cy="409681"/>
          </a:xfrm>
          <a:prstGeom prst="plaque">
            <a:avLst>
              <a:gd name="adj" fmla="val 290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ƒ</a:t>
            </a:r>
            <a:endParaRPr lang="ko-KR" altLang="en-US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102" name="직선 화살표 연결선 101"/>
          <p:cNvCxnSpPr/>
          <p:nvPr/>
        </p:nvCxnSpPr>
        <p:spPr>
          <a:xfrm>
            <a:off x="10286272" y="5501854"/>
            <a:ext cx="423696" cy="384789"/>
          </a:xfrm>
          <a:prstGeom prst="straightConnector1">
            <a:avLst/>
          </a:prstGeom>
          <a:ln w="317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>
            <a:off x="10115064" y="5597184"/>
            <a:ext cx="11672" cy="384789"/>
          </a:xfrm>
          <a:prstGeom prst="straightConnector1">
            <a:avLst/>
          </a:prstGeom>
          <a:ln w="317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>
            <a:off x="9739144" y="5603389"/>
            <a:ext cx="11672" cy="384789"/>
          </a:xfrm>
          <a:prstGeom prst="straightConnector1">
            <a:avLst/>
          </a:prstGeom>
          <a:ln w="317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 flipH="1">
            <a:off x="9016272" y="5515323"/>
            <a:ext cx="416692" cy="384789"/>
          </a:xfrm>
          <a:prstGeom prst="straightConnector1">
            <a:avLst/>
          </a:prstGeom>
          <a:ln w="317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8608051" y="5967106"/>
            <a:ext cx="522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카스</a:t>
            </a:r>
            <a:endParaRPr lang="ko-KR" altLang="en-US" sz="1200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9249398" y="6072974"/>
            <a:ext cx="710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호가든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0293465" y="5990203"/>
            <a:ext cx="47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…</a:t>
            </a:r>
            <a:endParaRPr lang="ko-KR" altLang="en-US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06261" y="4579891"/>
            <a:ext cx="2964597" cy="121589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Encoder 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5208387" y="4627321"/>
            <a:ext cx="945775" cy="122463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Decoder</a:t>
            </a:r>
          </a:p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1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642155" y="4619848"/>
            <a:ext cx="966312" cy="1228901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Decoder</a:t>
            </a:r>
          </a:p>
          <a:p>
            <a:pPr algn="ctr"/>
            <a:r>
              <a:rPr lang="en-US" altLang="ko-KR" sz="15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2</a:t>
            </a:r>
            <a:endParaRPr lang="ko-KR" altLang="en-US" sz="15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136" name="직선 화살표 연결선 135"/>
          <p:cNvCxnSpPr>
            <a:cxnSpLocks/>
          </p:cNvCxnSpPr>
          <p:nvPr/>
        </p:nvCxnSpPr>
        <p:spPr>
          <a:xfrm flipV="1">
            <a:off x="7329412" y="2992596"/>
            <a:ext cx="569652" cy="664606"/>
          </a:xfrm>
          <a:prstGeom prst="straightConnector1">
            <a:avLst/>
          </a:prstGeom>
          <a:ln w="571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6982911" y="3657202"/>
            <a:ext cx="2787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~</a:t>
            </a:r>
          </a:p>
          <a:p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H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143" name="직선 화살표 연결선 142"/>
          <p:cNvCxnSpPr>
            <a:cxnSpLocks/>
          </p:cNvCxnSpPr>
          <p:nvPr/>
        </p:nvCxnSpPr>
        <p:spPr>
          <a:xfrm flipH="1" flipV="1">
            <a:off x="4701933" y="3265255"/>
            <a:ext cx="2178105" cy="533459"/>
          </a:xfrm>
          <a:prstGeom prst="straightConnector1">
            <a:avLst/>
          </a:prstGeom>
          <a:ln w="571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4331485" y="1019255"/>
            <a:ext cx="3038011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300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Attention Mechanism</a:t>
            </a:r>
          </a:p>
        </p:txBody>
      </p:sp>
      <p:sp>
        <p:nvSpPr>
          <p:cNvPr id="147" name="갈매기형 수장 146"/>
          <p:cNvSpPr/>
          <p:nvPr/>
        </p:nvSpPr>
        <p:spPr>
          <a:xfrm>
            <a:off x="7544501" y="1100116"/>
            <a:ext cx="234299" cy="454061"/>
          </a:xfrm>
          <a:prstGeom prst="chevr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70" name="직선 화살표 연결선 69"/>
          <p:cNvCxnSpPr/>
          <p:nvPr/>
        </p:nvCxnSpPr>
        <p:spPr>
          <a:xfrm>
            <a:off x="4538413" y="5183467"/>
            <a:ext cx="425841" cy="0"/>
          </a:xfrm>
          <a:prstGeom prst="straightConnector1">
            <a:avLst/>
          </a:prstGeom>
          <a:ln w="317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8701435" y="6453601"/>
            <a:ext cx="36615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  <a:sym typeface="Wingdings" pitchFamily="2" charset="2"/>
              </a:rPr>
              <a:t> </a:t>
            </a:r>
            <a:r>
              <a:rPr lang="ko-KR" altLang="en-US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분류 정확도 </a:t>
            </a:r>
            <a:r>
              <a:rPr lang="en-US" altLang="ko-KR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82%</a:t>
            </a:r>
            <a:r>
              <a:rPr lang="ko-KR" altLang="en-US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까지 상승</a:t>
            </a:r>
            <a:endParaRPr lang="en-US" altLang="ko-KR" sz="2200" dirty="0">
              <a:solidFill>
                <a:schemeClr val="tx1">
                  <a:lumMod val="50000"/>
                  <a:lumOff val="50000"/>
                </a:schemeClr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9FA8C7C7-CA0B-4DB1-B4C9-F096646F8F7D}"/>
              </a:ext>
            </a:extLst>
          </p:cNvPr>
          <p:cNvSpPr txBox="1"/>
          <p:nvPr/>
        </p:nvSpPr>
        <p:spPr>
          <a:xfrm>
            <a:off x="9989143" y="241615"/>
            <a:ext cx="1838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알고리즘</a:t>
            </a:r>
            <a:r>
              <a:rPr kumimoji="1" lang="en-US" altLang="ko-KR" sz="2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Trial 2</a:t>
            </a:r>
            <a:endParaRPr kumimoji="1" lang="ko-KR" altLang="en-US" sz="2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9B084F87-EC7B-F74F-BA6B-2B75678D5517}"/>
              </a:ext>
            </a:extLst>
          </p:cNvPr>
          <p:cNvSpPr txBox="1"/>
          <p:nvPr/>
        </p:nvSpPr>
        <p:spPr>
          <a:xfrm>
            <a:off x="1250154" y="241615"/>
            <a:ext cx="4547164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모델링 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– </a:t>
            </a:r>
            <a:r>
              <a:rPr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Step 1 </a:t>
            </a:r>
            <a:r>
              <a:rPr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분류</a:t>
            </a:r>
            <a:r>
              <a:rPr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적합 모형</a:t>
            </a:r>
          </a:p>
        </p:txBody>
      </p:sp>
      <p:cxnSp>
        <p:nvCxnSpPr>
          <p:cNvPr id="58" name="직선 연결선 4">
            <a:extLst>
              <a:ext uri="{FF2B5EF4-FFF2-40B4-BE49-F238E27FC236}">
                <a16:creationId xmlns:a16="http://schemas.microsoft.com/office/drawing/2014/main" xmlns="" id="{BD758527-9653-C74D-8DA6-178DE71CC361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/>
          <p:cNvGrpSpPr/>
          <p:nvPr/>
        </p:nvGrpSpPr>
        <p:grpSpPr>
          <a:xfrm>
            <a:off x="-15750" y="1305929"/>
            <a:ext cx="1251284" cy="532299"/>
            <a:chOff x="1" y="227390"/>
            <a:chExt cx="1251284" cy="532299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xmlns="" id="{443E3718-5874-A749-994D-77243866588B}"/>
                </a:ext>
              </a:extLst>
            </p:cNvPr>
            <p:cNvSpPr/>
            <p:nvPr/>
          </p:nvSpPr>
          <p:spPr>
            <a:xfrm>
              <a:off x="1" y="227390"/>
              <a:ext cx="1251284" cy="3724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itchFamily="50" charset="-127"/>
                <a:ea typeface="나눔스퀘어" pitchFamily="50" charset="-127"/>
              </a:endParaRPr>
            </a:p>
          </p:txBody>
        </p:sp>
        <p:sp>
          <p:nvSpPr>
            <p:cNvPr id="73" name="직각 삼각형 13">
              <a:extLst>
                <a:ext uri="{FF2B5EF4-FFF2-40B4-BE49-F238E27FC236}">
                  <a16:creationId xmlns:a16="http://schemas.microsoft.com/office/drawing/2014/main" xmlns="" id="{E9F43F55-47D5-D840-804C-42C072BE1684}"/>
                </a:ext>
              </a:extLst>
            </p:cNvPr>
            <p:cNvSpPr/>
            <p:nvPr/>
          </p:nvSpPr>
          <p:spPr>
            <a:xfrm rot="5400000">
              <a:off x="1062692" y="572227"/>
              <a:ext cx="165500" cy="209423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41C170B9-D57E-B644-B829-F0F665681E6C}"/>
              </a:ext>
            </a:extLst>
          </p:cNvPr>
          <p:cNvSpPr txBox="1"/>
          <p:nvPr/>
        </p:nvSpPr>
        <p:spPr>
          <a:xfrm>
            <a:off x="316663" y="255534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31B5FE9C-571B-D043-846F-397077AFBCA9}"/>
              </a:ext>
            </a:extLst>
          </p:cNvPr>
          <p:cNvSpPr txBox="1"/>
          <p:nvPr/>
        </p:nvSpPr>
        <p:spPr>
          <a:xfrm>
            <a:off x="319869" y="81649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25CCA1E2-492A-C949-932F-038BF9D5C20D}"/>
              </a:ext>
            </a:extLst>
          </p:cNvPr>
          <p:cNvSpPr txBox="1"/>
          <p:nvPr/>
        </p:nvSpPr>
        <p:spPr>
          <a:xfrm>
            <a:off x="319869" y="132983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097E0B79-7546-4C4D-B219-DF67834E6855}"/>
              </a:ext>
            </a:extLst>
          </p:cNvPr>
          <p:cNvSpPr txBox="1"/>
          <p:nvPr/>
        </p:nvSpPr>
        <p:spPr>
          <a:xfrm>
            <a:off x="319869" y="184318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8CD8EDDF-50E5-471C-A4CB-11AFC3C67969}"/>
              </a:ext>
            </a:extLst>
          </p:cNvPr>
          <p:cNvSpPr/>
          <p:nvPr/>
        </p:nvSpPr>
        <p:spPr>
          <a:xfrm>
            <a:off x="6527878" y="4532761"/>
            <a:ext cx="1194865" cy="140307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9B3D648-A0BB-4121-B824-5325E147B0B9}"/>
              </a:ext>
            </a:extLst>
          </p:cNvPr>
          <p:cNvSpPr txBox="1"/>
          <p:nvPr/>
        </p:nvSpPr>
        <p:spPr>
          <a:xfrm>
            <a:off x="6314813" y="411866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&lt;</a:t>
            </a:r>
            <a:r>
              <a:rPr lang="ko-KR" altLang="en-US" dirty="0" err="1">
                <a:solidFill>
                  <a:srgbClr val="FF000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과적합</a:t>
            </a:r>
            <a:r>
              <a:rPr lang="ko-KR" altLang="en-US" dirty="0">
                <a:solidFill>
                  <a:srgbClr val="FF000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디코더</a:t>
            </a:r>
            <a:r>
              <a:rPr lang="en-US" altLang="ko-KR" dirty="0">
                <a:solidFill>
                  <a:srgbClr val="FF000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&gt;</a:t>
            </a:r>
            <a:endParaRPr lang="ko-KR" altLang="en-US" dirty="0">
              <a:solidFill>
                <a:srgbClr val="FF0000"/>
              </a:solidFill>
              <a:latin typeface="KoPubWorld돋움체_Pro Light" pitchFamily="50" charset="-127"/>
              <a:ea typeface="KoPubWorld돋움체_Pro Light" pitchFamily="50" charset="-127"/>
              <a:cs typeface="KoPubWorld돋움체_Pro Light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85CEB51D-3F52-4719-A181-075DF737EBBA}"/>
              </a:ext>
            </a:extLst>
          </p:cNvPr>
          <p:cNvSpPr/>
          <p:nvPr/>
        </p:nvSpPr>
        <p:spPr>
          <a:xfrm>
            <a:off x="8608051" y="5900112"/>
            <a:ext cx="481811" cy="34399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7159084" y="6453601"/>
            <a:ext cx="0" cy="25943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16" idx="2"/>
          </p:cNvCxnSpPr>
          <p:nvPr/>
        </p:nvCxnSpPr>
        <p:spPr>
          <a:xfrm rot="5400000">
            <a:off x="7767580" y="5635610"/>
            <a:ext cx="472885" cy="1689871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73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C:\Users\Administrator\Desktop\그림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53" y="1882951"/>
            <a:ext cx="2745644" cy="463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ECD547F-9C33-4FAF-AEA9-F6B8C0BAE4C6}"/>
              </a:ext>
            </a:extLst>
          </p:cNvPr>
          <p:cNvSpPr txBox="1"/>
          <p:nvPr/>
        </p:nvSpPr>
        <p:spPr>
          <a:xfrm>
            <a:off x="3682934" y="880166"/>
            <a:ext cx="5686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유저의 특성을 </a:t>
            </a:r>
            <a:r>
              <a:rPr lang="en-US" altLang="ko-KR" sz="2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Word Embedding</a:t>
            </a:r>
            <a:r>
              <a:rPr lang="ko-KR" altLang="en-US" sz="2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을 활용해 표현하자</a:t>
            </a:r>
          </a:p>
        </p:txBody>
      </p:sp>
      <p:pic>
        <p:nvPicPr>
          <p:cNvPr id="1041" name="Picture 17" descr="C:\Users\Administrator\Desktop\선택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53" y="1882952"/>
            <a:ext cx="2745644" cy="463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C:\Users\Administrator\Desktop\그림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53" y="1862988"/>
            <a:ext cx="2745644" cy="46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137800" y="5417011"/>
            <a:ext cx="6802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유저의 단계별 맥주 선택으로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최종 선호도에 대한 정보를 데이터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베이스에 저장한다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.</a:t>
            </a:r>
          </a:p>
          <a:p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  <a:sym typeface="Wingdings" pitchFamily="2" charset="2"/>
              </a:rPr>
              <a:t>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맥주 추천 시 유저의 선호도를 반영하는 데에 사용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.</a:t>
            </a:r>
          </a:p>
        </p:txBody>
      </p:sp>
      <p:pic>
        <p:nvPicPr>
          <p:cNvPr id="5129" name="Picture 9" descr="C:\Users\Administrator\Desktop\맥주지도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67" y="1751893"/>
            <a:ext cx="5091257" cy="351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:\Users\Administrator\Desktop\맥주지도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172" y="1751893"/>
            <a:ext cx="5091652" cy="35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C:\Users\Administrator\Desktop\맥주지도최종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67" y="1751893"/>
            <a:ext cx="5091652" cy="35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9B084F87-EC7B-F74F-BA6B-2B75678D5517}"/>
              </a:ext>
            </a:extLst>
          </p:cNvPr>
          <p:cNvSpPr txBox="1"/>
          <p:nvPr/>
        </p:nvSpPr>
        <p:spPr>
          <a:xfrm>
            <a:off x="1241729" y="244394"/>
            <a:ext cx="5502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모델링 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– </a:t>
            </a:r>
            <a:r>
              <a:rPr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Step 2 </a:t>
            </a:r>
            <a:r>
              <a:rPr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이상형 월드컵 알고리즘</a:t>
            </a:r>
          </a:p>
        </p:txBody>
      </p:sp>
      <p:cxnSp>
        <p:nvCxnSpPr>
          <p:cNvPr id="40" name="직선 연결선 4">
            <a:extLst>
              <a:ext uri="{FF2B5EF4-FFF2-40B4-BE49-F238E27FC236}">
                <a16:creationId xmlns:a16="http://schemas.microsoft.com/office/drawing/2014/main" xmlns="" id="{BD758527-9653-C74D-8DA6-178DE71CC361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-15750" y="1305929"/>
            <a:ext cx="1251284" cy="532299"/>
            <a:chOff x="1" y="227390"/>
            <a:chExt cx="1251284" cy="53229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443E3718-5874-A749-994D-77243866588B}"/>
                </a:ext>
              </a:extLst>
            </p:cNvPr>
            <p:cNvSpPr/>
            <p:nvPr/>
          </p:nvSpPr>
          <p:spPr>
            <a:xfrm>
              <a:off x="1" y="227390"/>
              <a:ext cx="1251284" cy="3724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itchFamily="50" charset="-127"/>
                <a:ea typeface="나눔스퀘어" pitchFamily="50" charset="-127"/>
              </a:endParaRPr>
            </a:p>
          </p:txBody>
        </p:sp>
        <p:sp>
          <p:nvSpPr>
            <p:cNvPr id="47" name="직각 삼각형 13">
              <a:extLst>
                <a:ext uri="{FF2B5EF4-FFF2-40B4-BE49-F238E27FC236}">
                  <a16:creationId xmlns:a16="http://schemas.microsoft.com/office/drawing/2014/main" xmlns="" id="{E9F43F55-47D5-D840-804C-42C072BE1684}"/>
                </a:ext>
              </a:extLst>
            </p:cNvPr>
            <p:cNvSpPr/>
            <p:nvPr/>
          </p:nvSpPr>
          <p:spPr>
            <a:xfrm rot="5400000">
              <a:off x="1062692" y="572227"/>
              <a:ext cx="165500" cy="209423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41C170B9-D57E-B644-B829-F0F665681E6C}"/>
              </a:ext>
            </a:extLst>
          </p:cNvPr>
          <p:cNvSpPr txBox="1"/>
          <p:nvPr/>
        </p:nvSpPr>
        <p:spPr>
          <a:xfrm>
            <a:off x="316663" y="255534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31B5FE9C-571B-D043-846F-397077AFBCA9}"/>
              </a:ext>
            </a:extLst>
          </p:cNvPr>
          <p:cNvSpPr txBox="1"/>
          <p:nvPr/>
        </p:nvSpPr>
        <p:spPr>
          <a:xfrm>
            <a:off x="319869" y="81649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25CCA1E2-492A-C949-932F-038BF9D5C20D}"/>
              </a:ext>
            </a:extLst>
          </p:cNvPr>
          <p:cNvSpPr txBox="1"/>
          <p:nvPr/>
        </p:nvSpPr>
        <p:spPr>
          <a:xfrm>
            <a:off x="319869" y="132983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097E0B79-7546-4C4D-B219-DF67834E6855}"/>
              </a:ext>
            </a:extLst>
          </p:cNvPr>
          <p:cNvSpPr txBox="1"/>
          <p:nvPr/>
        </p:nvSpPr>
        <p:spPr>
          <a:xfrm>
            <a:off x="319869" y="184318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53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E3501EF5-F06A-43F0-A6C0-2AF78F2CB4C7}"/>
              </a:ext>
            </a:extLst>
          </p:cNvPr>
          <p:cNvSpPr txBox="1"/>
          <p:nvPr/>
        </p:nvSpPr>
        <p:spPr>
          <a:xfrm>
            <a:off x="3823508" y="874530"/>
            <a:ext cx="54104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문장은 고정시키고</a:t>
            </a:r>
            <a:r>
              <a:rPr lang="en-US" altLang="ko-KR" sz="22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, </a:t>
            </a:r>
            <a:r>
              <a:rPr lang="ko-KR" altLang="en-US" sz="22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유저 특성만 순회시킨 결과</a:t>
            </a:r>
            <a:r>
              <a:rPr lang="en-US" altLang="ko-KR" sz="22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,</a:t>
            </a:r>
            <a:endParaRPr lang="ko-KR" altLang="en-US" sz="2200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BAAD4283-DB91-4CF5-AC86-0B0AB617EDD7}"/>
              </a:ext>
            </a:extLst>
          </p:cNvPr>
          <p:cNvSpPr txBox="1"/>
          <p:nvPr/>
        </p:nvSpPr>
        <p:spPr>
          <a:xfrm>
            <a:off x="3014748" y="6095236"/>
            <a:ext cx="72939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같은 문장 입력해도</a:t>
            </a:r>
            <a:r>
              <a:rPr lang="en-US" altLang="ko-KR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유저들의 특성에 따라 상이한 값이 출력된다</a:t>
            </a:r>
            <a:r>
              <a:rPr lang="en-US" altLang="ko-KR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.</a:t>
            </a:r>
            <a:endParaRPr lang="ko-KR" altLang="en-US" sz="22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graphicFrame>
        <p:nvGraphicFramePr>
          <p:cNvPr id="2" name="차트 1"/>
          <p:cNvGraphicFramePr/>
          <p:nvPr>
            <p:extLst>
              <p:ext uri="{D42A27DB-BD31-4B8C-83A1-F6EECF244321}">
                <p14:modId xmlns:p14="http://schemas.microsoft.com/office/powerpoint/2010/main" val="1831590973"/>
              </p:ext>
            </p:extLst>
          </p:nvPr>
        </p:nvGraphicFramePr>
        <p:xfrm>
          <a:off x="6362700" y="2257404"/>
          <a:ext cx="5275689" cy="3443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차트 2"/>
          <p:cNvGraphicFramePr/>
          <p:nvPr>
            <p:extLst>
              <p:ext uri="{D42A27DB-BD31-4B8C-83A1-F6EECF244321}">
                <p14:modId xmlns:p14="http://schemas.microsoft.com/office/powerpoint/2010/main" val="3042004297"/>
              </p:ext>
            </p:extLst>
          </p:nvPr>
        </p:nvGraphicFramePr>
        <p:xfrm>
          <a:off x="1036680" y="2351313"/>
          <a:ext cx="5326020" cy="340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336799" y="1590005"/>
            <a:ext cx="348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“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피자와 먹기 좋은 맥주를 추천해줘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”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13599" y="1552624"/>
            <a:ext cx="375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회식할 때 먹기 좋은 맥주를 추천해줘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”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B084F87-EC7B-F74F-BA6B-2B75678D5517}"/>
              </a:ext>
            </a:extLst>
          </p:cNvPr>
          <p:cNvSpPr txBox="1"/>
          <p:nvPr/>
        </p:nvSpPr>
        <p:spPr>
          <a:xfrm>
            <a:off x="1241729" y="244394"/>
            <a:ext cx="5502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모델링 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– </a:t>
            </a:r>
            <a:r>
              <a:rPr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Step 1 &amp; Step 2 </a:t>
            </a:r>
            <a:r>
              <a:rPr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</a:p>
        </p:txBody>
      </p:sp>
      <p:cxnSp>
        <p:nvCxnSpPr>
          <p:cNvPr id="15" name="직선 연결선 4">
            <a:extLst>
              <a:ext uri="{FF2B5EF4-FFF2-40B4-BE49-F238E27FC236}">
                <a16:creationId xmlns:a16="http://schemas.microsoft.com/office/drawing/2014/main" xmlns="" id="{BD758527-9653-C74D-8DA6-178DE71CC361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-15750" y="1305929"/>
            <a:ext cx="1251284" cy="532299"/>
            <a:chOff x="1" y="227390"/>
            <a:chExt cx="1251284" cy="53229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443E3718-5874-A749-994D-77243866588B}"/>
                </a:ext>
              </a:extLst>
            </p:cNvPr>
            <p:cNvSpPr/>
            <p:nvPr/>
          </p:nvSpPr>
          <p:spPr>
            <a:xfrm>
              <a:off x="1" y="227390"/>
              <a:ext cx="1251284" cy="3724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itchFamily="50" charset="-127"/>
                <a:ea typeface="나눔스퀘어" pitchFamily="50" charset="-127"/>
              </a:endParaRPr>
            </a:p>
          </p:txBody>
        </p:sp>
        <p:sp>
          <p:nvSpPr>
            <p:cNvPr id="21" name="직각 삼각형 13">
              <a:extLst>
                <a:ext uri="{FF2B5EF4-FFF2-40B4-BE49-F238E27FC236}">
                  <a16:creationId xmlns:a16="http://schemas.microsoft.com/office/drawing/2014/main" xmlns="" id="{E9F43F55-47D5-D840-804C-42C072BE1684}"/>
                </a:ext>
              </a:extLst>
            </p:cNvPr>
            <p:cNvSpPr/>
            <p:nvPr/>
          </p:nvSpPr>
          <p:spPr>
            <a:xfrm rot="5400000">
              <a:off x="1062692" y="572227"/>
              <a:ext cx="165500" cy="209423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1C170B9-D57E-B644-B829-F0F665681E6C}"/>
              </a:ext>
            </a:extLst>
          </p:cNvPr>
          <p:cNvSpPr txBox="1"/>
          <p:nvPr/>
        </p:nvSpPr>
        <p:spPr>
          <a:xfrm>
            <a:off x="316663" y="255534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1B5FE9C-571B-D043-846F-397077AFBCA9}"/>
              </a:ext>
            </a:extLst>
          </p:cNvPr>
          <p:cNvSpPr txBox="1"/>
          <p:nvPr/>
        </p:nvSpPr>
        <p:spPr>
          <a:xfrm>
            <a:off x="319869" y="81649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5CCA1E2-492A-C949-932F-038BF9D5C20D}"/>
              </a:ext>
            </a:extLst>
          </p:cNvPr>
          <p:cNvSpPr txBox="1"/>
          <p:nvPr/>
        </p:nvSpPr>
        <p:spPr>
          <a:xfrm>
            <a:off x="319869" y="132983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97E0B79-7546-4C4D-B219-DF67834E6855}"/>
              </a:ext>
            </a:extLst>
          </p:cNvPr>
          <p:cNvSpPr txBox="1"/>
          <p:nvPr/>
        </p:nvSpPr>
        <p:spPr>
          <a:xfrm>
            <a:off x="319869" y="184318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729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E95343-BB32-449D-9CF8-4455F25C9612}"/>
              </a:ext>
            </a:extLst>
          </p:cNvPr>
          <p:cNvSpPr txBox="1"/>
          <p:nvPr/>
        </p:nvSpPr>
        <p:spPr>
          <a:xfrm>
            <a:off x="2832410" y="1634275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&lt;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유저 특성 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카스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&gt;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874EF80-596F-464A-96F0-BA5930595090}"/>
              </a:ext>
            </a:extLst>
          </p:cNvPr>
          <p:cNvSpPr txBox="1"/>
          <p:nvPr/>
        </p:nvSpPr>
        <p:spPr>
          <a:xfrm>
            <a:off x="3025599" y="912896"/>
            <a:ext cx="6779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유저 특성은 고정시키고</a:t>
            </a:r>
            <a:r>
              <a:rPr lang="en-US" altLang="ko-KR" sz="22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, 60000</a:t>
            </a:r>
            <a:r>
              <a:rPr lang="ko-KR" altLang="en-US" sz="22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건의 문장을 순회 시킨 결과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F6928B0-3696-4620-90ED-1CCD2E74EC51}"/>
              </a:ext>
            </a:extLst>
          </p:cNvPr>
          <p:cNvSpPr txBox="1"/>
          <p:nvPr/>
        </p:nvSpPr>
        <p:spPr>
          <a:xfrm>
            <a:off x="2805077" y="6119305"/>
            <a:ext cx="76177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같은 유저라 하더라도</a:t>
            </a:r>
            <a:r>
              <a:rPr lang="en-US" altLang="ko-KR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 </a:t>
            </a:r>
            <a:r>
              <a:rPr lang="ko-KR" altLang="en-US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입력하는 문장에 따라 다른 </a:t>
            </a:r>
            <a:r>
              <a:rPr lang="ko-KR" altLang="en-US" sz="2200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출력값이</a:t>
            </a:r>
            <a:r>
              <a:rPr lang="ko-KR" altLang="en-US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나온다</a:t>
            </a:r>
            <a:r>
              <a:rPr lang="en-US" altLang="ko-KR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.</a:t>
            </a:r>
            <a:endParaRPr lang="ko-KR" altLang="en-US" sz="22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179559618"/>
              </p:ext>
            </p:extLst>
          </p:nvPr>
        </p:nvGraphicFramePr>
        <p:xfrm>
          <a:off x="7013868" y="2103352"/>
          <a:ext cx="4708636" cy="369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차트 13"/>
          <p:cNvGraphicFramePr/>
          <p:nvPr>
            <p:extLst>
              <p:ext uri="{D42A27DB-BD31-4B8C-83A1-F6EECF244321}">
                <p14:modId xmlns:p14="http://schemas.microsoft.com/office/powerpoint/2010/main" val="2199086446"/>
              </p:ext>
            </p:extLst>
          </p:nvPr>
        </p:nvGraphicFramePr>
        <p:xfrm>
          <a:off x="1275385" y="2019167"/>
          <a:ext cx="4547346" cy="37825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E95343-BB32-449D-9CF8-4455F25C9612}"/>
              </a:ext>
            </a:extLst>
          </p:cNvPr>
          <p:cNvSpPr txBox="1"/>
          <p:nvPr/>
        </p:nvSpPr>
        <p:spPr>
          <a:xfrm>
            <a:off x="8471210" y="1590005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&lt;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유저 특성 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크롬바커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&gt;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17077" y="2333293"/>
            <a:ext cx="420414" cy="3179382"/>
          </a:xfrm>
          <a:prstGeom prst="rect">
            <a:avLst/>
          </a:prstGeom>
          <a:noFill/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694974" y="4593018"/>
            <a:ext cx="462455" cy="1072055"/>
          </a:xfrm>
          <a:prstGeom prst="rect">
            <a:avLst/>
          </a:prstGeom>
          <a:noFill/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415508" y="4225153"/>
            <a:ext cx="420414" cy="1282268"/>
          </a:xfrm>
          <a:prstGeom prst="rect">
            <a:avLst/>
          </a:prstGeom>
          <a:noFill/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220725" y="2312273"/>
            <a:ext cx="508701" cy="3352800"/>
          </a:xfrm>
          <a:prstGeom prst="rect">
            <a:avLst/>
          </a:prstGeom>
          <a:noFill/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9B084F87-EC7B-F74F-BA6B-2B75678D5517}"/>
              </a:ext>
            </a:extLst>
          </p:cNvPr>
          <p:cNvSpPr txBox="1"/>
          <p:nvPr/>
        </p:nvSpPr>
        <p:spPr>
          <a:xfrm>
            <a:off x="1241729" y="244394"/>
            <a:ext cx="5502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모델링 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– </a:t>
            </a:r>
            <a:r>
              <a:rPr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Step 1 &amp; Step 2 </a:t>
            </a:r>
            <a:r>
              <a:rPr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</a:p>
        </p:txBody>
      </p:sp>
      <p:cxnSp>
        <p:nvCxnSpPr>
          <p:cNvPr id="19" name="직선 연결선 4">
            <a:extLst>
              <a:ext uri="{FF2B5EF4-FFF2-40B4-BE49-F238E27FC236}">
                <a16:creationId xmlns:a16="http://schemas.microsoft.com/office/drawing/2014/main" xmlns="" id="{BD758527-9653-C74D-8DA6-178DE71CC361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-15750" y="1305929"/>
            <a:ext cx="1251284" cy="532299"/>
            <a:chOff x="1" y="227390"/>
            <a:chExt cx="1251284" cy="53229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443E3718-5874-A749-994D-77243866588B}"/>
                </a:ext>
              </a:extLst>
            </p:cNvPr>
            <p:cNvSpPr/>
            <p:nvPr/>
          </p:nvSpPr>
          <p:spPr>
            <a:xfrm>
              <a:off x="1" y="227390"/>
              <a:ext cx="1251284" cy="3724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itchFamily="50" charset="-127"/>
                <a:ea typeface="나눔스퀘어" pitchFamily="50" charset="-127"/>
              </a:endParaRPr>
            </a:p>
          </p:txBody>
        </p:sp>
        <p:sp>
          <p:nvSpPr>
            <p:cNvPr id="23" name="직각 삼각형 13">
              <a:extLst>
                <a:ext uri="{FF2B5EF4-FFF2-40B4-BE49-F238E27FC236}">
                  <a16:creationId xmlns:a16="http://schemas.microsoft.com/office/drawing/2014/main" xmlns="" id="{E9F43F55-47D5-D840-804C-42C072BE1684}"/>
                </a:ext>
              </a:extLst>
            </p:cNvPr>
            <p:cNvSpPr/>
            <p:nvPr/>
          </p:nvSpPr>
          <p:spPr>
            <a:xfrm rot="5400000">
              <a:off x="1062692" y="572227"/>
              <a:ext cx="165500" cy="209423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1C170B9-D57E-B644-B829-F0F665681E6C}"/>
              </a:ext>
            </a:extLst>
          </p:cNvPr>
          <p:cNvSpPr txBox="1"/>
          <p:nvPr/>
        </p:nvSpPr>
        <p:spPr>
          <a:xfrm>
            <a:off x="316663" y="255534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31B5FE9C-571B-D043-846F-397077AFBCA9}"/>
              </a:ext>
            </a:extLst>
          </p:cNvPr>
          <p:cNvSpPr txBox="1"/>
          <p:nvPr/>
        </p:nvSpPr>
        <p:spPr>
          <a:xfrm>
            <a:off x="319869" y="81649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25CCA1E2-492A-C949-932F-038BF9D5C20D}"/>
              </a:ext>
            </a:extLst>
          </p:cNvPr>
          <p:cNvSpPr txBox="1"/>
          <p:nvPr/>
        </p:nvSpPr>
        <p:spPr>
          <a:xfrm>
            <a:off x="319869" y="132983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97E0B79-7546-4C4D-B219-DF67834E6855}"/>
              </a:ext>
            </a:extLst>
          </p:cNvPr>
          <p:cNvSpPr txBox="1"/>
          <p:nvPr/>
        </p:nvSpPr>
        <p:spPr>
          <a:xfrm>
            <a:off x="319869" y="184318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89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B084F87-EC7B-F74F-BA6B-2B75678D5517}"/>
              </a:ext>
            </a:extLst>
          </p:cNvPr>
          <p:cNvSpPr txBox="1"/>
          <p:nvPr/>
        </p:nvSpPr>
        <p:spPr>
          <a:xfrm>
            <a:off x="1585085" y="255534"/>
            <a:ext cx="5502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기대 효과 및 활용 방안</a:t>
            </a:r>
            <a:endParaRPr lang="ko-KR" altLang="en-US" sz="24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2051" name="Picture 3" descr="C:\Users\Administrator\Desktop\noun_bigdata_216184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97"/>
          <a:stretch/>
        </p:blipFill>
        <p:spPr bwMode="auto">
          <a:xfrm>
            <a:off x="1902454" y="5345150"/>
            <a:ext cx="1472771" cy="127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3847778" y="5742146"/>
            <a:ext cx="648126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5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맥주 취향 변화 양상에 대한 </a:t>
            </a:r>
            <a:r>
              <a:rPr lang="ko-KR" altLang="en-US" sz="2500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빅데이터</a:t>
            </a:r>
            <a:r>
              <a:rPr lang="ko-KR" altLang="en-US" sz="25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수집 가능</a:t>
            </a:r>
            <a:endParaRPr lang="en-US" altLang="ko-KR" sz="25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2053" name="Picture 5" descr="C:\Users\Administrator\Desktop\noun_advertising_165035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70"/>
          <a:stretch/>
        </p:blipFill>
        <p:spPr bwMode="auto">
          <a:xfrm>
            <a:off x="1902454" y="4004468"/>
            <a:ext cx="1301933" cy="113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직사각형 61"/>
          <p:cNvSpPr/>
          <p:nvPr/>
        </p:nvSpPr>
        <p:spPr>
          <a:xfrm>
            <a:off x="3876421" y="4455309"/>
            <a:ext cx="490070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5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배너 광고 추가로 광고비 수입 창출</a:t>
            </a:r>
            <a:endParaRPr lang="en-US" altLang="ko-KR" sz="25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2" name="사각형: 둥근 모서리 63">
            <a:extLst>
              <a:ext uri="{FF2B5EF4-FFF2-40B4-BE49-F238E27FC236}">
                <a16:creationId xmlns:a16="http://schemas.microsoft.com/office/drawing/2014/main" xmlns="" id="{BCFBCEF7-385B-410B-8A54-7C75C6FA0A7C}"/>
              </a:ext>
            </a:extLst>
          </p:cNvPr>
          <p:cNvSpPr/>
          <p:nvPr/>
        </p:nvSpPr>
        <p:spPr>
          <a:xfrm>
            <a:off x="1639035" y="1009859"/>
            <a:ext cx="6129388" cy="264308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3C24D5E1-CB60-491C-807B-794832432823}"/>
              </a:ext>
            </a:extLst>
          </p:cNvPr>
          <p:cNvGrpSpPr/>
          <p:nvPr/>
        </p:nvGrpSpPr>
        <p:grpSpPr>
          <a:xfrm>
            <a:off x="2067813" y="1088814"/>
            <a:ext cx="5240296" cy="2232146"/>
            <a:chOff x="2798782" y="4999202"/>
            <a:chExt cx="5760346" cy="2421657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xmlns="" id="{EEDCF41A-2121-4B92-8D22-C331E1B1EF1C}"/>
                </a:ext>
              </a:extLst>
            </p:cNvPr>
            <p:cNvSpPr/>
            <p:nvPr/>
          </p:nvSpPr>
          <p:spPr>
            <a:xfrm>
              <a:off x="2798782" y="5326016"/>
              <a:ext cx="865552" cy="8436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유저</a:t>
              </a:r>
            </a:p>
          </p:txBody>
        </p:sp>
        <p:sp>
          <p:nvSpPr>
            <p:cNvPr id="15" name="화살표: 오른쪽 66">
              <a:extLst>
                <a:ext uri="{FF2B5EF4-FFF2-40B4-BE49-F238E27FC236}">
                  <a16:creationId xmlns:a16="http://schemas.microsoft.com/office/drawing/2014/main" xmlns="" id="{B7093043-DB04-473F-860A-9F4C113C11C2}"/>
                </a:ext>
              </a:extLst>
            </p:cNvPr>
            <p:cNvSpPr/>
            <p:nvPr/>
          </p:nvSpPr>
          <p:spPr>
            <a:xfrm>
              <a:off x="3720300" y="5512375"/>
              <a:ext cx="1784412" cy="290225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075E22F1-3474-4E1D-AA6F-ADB65685E68B}"/>
                </a:ext>
              </a:extLst>
            </p:cNvPr>
            <p:cNvSpPr txBox="1"/>
            <p:nvPr/>
          </p:nvSpPr>
          <p:spPr>
            <a:xfrm>
              <a:off x="3499056" y="5196308"/>
              <a:ext cx="2261108" cy="350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“ </a:t>
              </a:r>
              <a:r>
                <a:rPr lang="ko-KR" altLang="en-US" sz="1500" b="1" dirty="0"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맥주 어디서 먹을까</a:t>
              </a:r>
              <a:r>
                <a:rPr lang="en-US" altLang="ko-KR" sz="1500" b="1" dirty="0"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? ”</a:t>
              </a:r>
              <a:endParaRPr lang="ko-KR" altLang="en-US" sz="1500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  <p:pic>
          <p:nvPicPr>
            <p:cNvPr id="18" name="그래픽 73" descr="상점">
              <a:extLst>
                <a:ext uri="{FF2B5EF4-FFF2-40B4-BE49-F238E27FC236}">
                  <a16:creationId xmlns:a16="http://schemas.microsoft.com/office/drawing/2014/main" xmlns="" id="{24856774-D8E5-4324-A5B6-647195A68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7499911" y="4999202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B1C92628-441B-437F-841A-F49BBCA5384B}"/>
                </a:ext>
              </a:extLst>
            </p:cNvPr>
            <p:cNvSpPr txBox="1"/>
            <p:nvPr/>
          </p:nvSpPr>
          <p:spPr>
            <a:xfrm>
              <a:off x="7414716" y="5866028"/>
              <a:ext cx="1106943" cy="2671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역삼동 호프마루</a:t>
              </a:r>
            </a:p>
          </p:txBody>
        </p:sp>
        <p:pic>
          <p:nvPicPr>
            <p:cNvPr id="20" name="그래픽 75" descr="상점">
              <a:extLst>
                <a:ext uri="{FF2B5EF4-FFF2-40B4-BE49-F238E27FC236}">
                  <a16:creationId xmlns:a16="http://schemas.microsoft.com/office/drawing/2014/main" xmlns="" id="{891077AF-1C51-4416-BA10-9872E167D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7540885" y="6350672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E5672CA-84E0-4957-ACE3-685DAD8372A6}"/>
                </a:ext>
              </a:extLst>
            </p:cNvPr>
            <p:cNvSpPr txBox="1"/>
            <p:nvPr/>
          </p:nvSpPr>
          <p:spPr>
            <a:xfrm>
              <a:off x="7431896" y="7153734"/>
              <a:ext cx="1127232" cy="2671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역삼동 </a:t>
              </a:r>
              <a:r>
                <a:rPr lang="ko-KR" altLang="en-US" sz="1000" dirty="0" err="1"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족발보쌈</a:t>
              </a:r>
              <a:endParaRPr lang="ko-KR" altLang="en-US" sz="1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  <p:sp>
          <p:nvSpPr>
            <p:cNvPr id="22" name="화살표: 오른쪽 77">
              <a:extLst>
                <a:ext uri="{FF2B5EF4-FFF2-40B4-BE49-F238E27FC236}">
                  <a16:creationId xmlns:a16="http://schemas.microsoft.com/office/drawing/2014/main" xmlns="" id="{39A081FF-FF28-46DB-A435-B810C1448AED}"/>
                </a:ext>
              </a:extLst>
            </p:cNvPr>
            <p:cNvSpPr/>
            <p:nvPr/>
          </p:nvSpPr>
          <p:spPr>
            <a:xfrm rot="10800000">
              <a:off x="3687800" y="5879398"/>
              <a:ext cx="1784412" cy="290225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</p:grpSp>
      <p:sp>
        <p:nvSpPr>
          <p:cNvPr id="23" name="화살표: 오른쪽 71">
            <a:extLst>
              <a:ext uri="{FF2B5EF4-FFF2-40B4-BE49-F238E27FC236}">
                <a16:creationId xmlns:a16="http://schemas.microsoft.com/office/drawing/2014/main" xmlns="" id="{FF0C3D15-D648-4D14-9439-0F28FAD3554A}"/>
              </a:ext>
            </a:extLst>
          </p:cNvPr>
          <p:cNvSpPr/>
          <p:nvPr/>
        </p:nvSpPr>
        <p:spPr>
          <a:xfrm rot="9145788">
            <a:off x="5830907" y="1748317"/>
            <a:ext cx="452630" cy="297875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4" name="화살표: 오른쪽 72">
            <a:extLst>
              <a:ext uri="{FF2B5EF4-FFF2-40B4-BE49-F238E27FC236}">
                <a16:creationId xmlns:a16="http://schemas.microsoft.com/office/drawing/2014/main" xmlns="" id="{9D11F17E-5D39-4391-ACC3-9E0D28D2116B}"/>
              </a:ext>
            </a:extLst>
          </p:cNvPr>
          <p:cNvSpPr/>
          <p:nvPr/>
        </p:nvSpPr>
        <p:spPr>
          <a:xfrm rot="12345603">
            <a:off x="5820890" y="2434857"/>
            <a:ext cx="452630" cy="297875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25" name="그래픽 78" descr="상점">
            <a:extLst>
              <a:ext uri="{FF2B5EF4-FFF2-40B4-BE49-F238E27FC236}">
                <a16:creationId xmlns:a16="http://schemas.microsoft.com/office/drawing/2014/main" xmlns="" id="{69051DF1-5D36-4ED4-BBA3-1DBCA3D16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875422" y="2505233"/>
            <a:ext cx="547880" cy="555122"/>
          </a:xfrm>
          <a:prstGeom prst="rect">
            <a:avLst/>
          </a:prstGeom>
        </p:spPr>
      </p:pic>
      <p:sp>
        <p:nvSpPr>
          <p:cNvPr id="26" name="사각형: 둥근 모서리 79">
            <a:extLst>
              <a:ext uri="{FF2B5EF4-FFF2-40B4-BE49-F238E27FC236}">
                <a16:creationId xmlns:a16="http://schemas.microsoft.com/office/drawing/2014/main" xmlns="" id="{AB8E4F8D-268B-4AC2-BA69-169FF4E603B8}"/>
              </a:ext>
            </a:extLst>
          </p:cNvPr>
          <p:cNvSpPr/>
          <p:nvPr/>
        </p:nvSpPr>
        <p:spPr>
          <a:xfrm>
            <a:off x="2634946" y="2505233"/>
            <a:ext cx="2316734" cy="105428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A53DF26-4A5A-422B-BDE9-AD5FF81DBDB6}"/>
              </a:ext>
            </a:extLst>
          </p:cNvPr>
          <p:cNvSpPr txBox="1"/>
          <p:nvPr/>
        </p:nvSpPr>
        <p:spPr>
          <a:xfrm>
            <a:off x="2679260" y="3212683"/>
            <a:ext cx="10502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여긴 어때요</a:t>
            </a:r>
            <a:r>
              <a:rPr lang="en-US" altLang="ko-KR" sz="13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?</a:t>
            </a:r>
            <a:endParaRPr lang="ko-KR" altLang="en-US" sz="13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0D81E4F-C9D4-4F4D-8039-146F9F1DB289}"/>
              </a:ext>
            </a:extLst>
          </p:cNvPr>
          <p:cNvSpPr txBox="1"/>
          <p:nvPr/>
        </p:nvSpPr>
        <p:spPr>
          <a:xfrm>
            <a:off x="2635479" y="2971357"/>
            <a:ext cx="1007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역삼동 호프마루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C5A611E-FD66-48DD-A791-5A1DE5A78CED}"/>
              </a:ext>
            </a:extLst>
          </p:cNvPr>
          <p:cNvSpPr txBox="1"/>
          <p:nvPr/>
        </p:nvSpPr>
        <p:spPr>
          <a:xfrm>
            <a:off x="3704724" y="3200186"/>
            <a:ext cx="11756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여기도 좋아요</a:t>
            </a:r>
            <a:r>
              <a:rPr lang="en-US" altLang="ko-KR" sz="13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!</a:t>
            </a:r>
            <a:endParaRPr lang="ko-KR" altLang="en-US" sz="13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FA3F0ED-FF1A-4812-8BBD-CE5F76DCB3F7}"/>
              </a:ext>
            </a:extLst>
          </p:cNvPr>
          <p:cNvSpPr txBox="1"/>
          <p:nvPr/>
        </p:nvSpPr>
        <p:spPr>
          <a:xfrm>
            <a:off x="3823387" y="2983887"/>
            <a:ext cx="1025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역삼동 </a:t>
            </a:r>
            <a:r>
              <a:rPr lang="ko-KR" altLang="en-US" sz="1000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족발보쌈</a:t>
            </a:r>
            <a:endParaRPr lang="ko-KR" altLang="en-US" sz="1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31" name="그래픽 86" descr="상점">
            <a:extLst>
              <a:ext uri="{FF2B5EF4-FFF2-40B4-BE49-F238E27FC236}">
                <a16:creationId xmlns:a16="http://schemas.microsoft.com/office/drawing/2014/main" xmlns="" id="{6D562D3B-1230-4705-9363-84A64CDC4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080543" y="2505233"/>
            <a:ext cx="547880" cy="555122"/>
          </a:xfrm>
          <a:prstGeom prst="rect">
            <a:avLst/>
          </a:prstGeom>
        </p:spPr>
      </p:pic>
      <p:pic>
        <p:nvPicPr>
          <p:cNvPr id="2054" name="Picture 6" descr="C:\Users\Administrator\Desktop\noun_person_2024958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839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772"/>
          <a:stretch/>
        </p:blipFill>
        <p:spPr bwMode="auto">
          <a:xfrm>
            <a:off x="2120237" y="1453676"/>
            <a:ext cx="691952" cy="59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/>
          <p:cNvGrpSpPr>
            <a:grpSpLocks noChangeAspect="1"/>
          </p:cNvGrpSpPr>
          <p:nvPr/>
        </p:nvGrpSpPr>
        <p:grpSpPr>
          <a:xfrm>
            <a:off x="4782673" y="1368445"/>
            <a:ext cx="843163" cy="827599"/>
            <a:chOff x="4917704" y="5032999"/>
            <a:chExt cx="527377" cy="523336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xmlns="" id="{A4D31338-DF6C-7D4D-86D7-0A351610434A}"/>
                </a:ext>
              </a:extLst>
            </p:cNvPr>
            <p:cNvSpPr/>
            <p:nvPr/>
          </p:nvSpPr>
          <p:spPr>
            <a:xfrm>
              <a:off x="4917704" y="5032999"/>
              <a:ext cx="527377" cy="52333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xmlns="" id="{00FE86B0-2E86-8148-96EA-510C07300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7865" y="5089700"/>
              <a:ext cx="370615" cy="370615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2041608" y="2199770"/>
            <a:ext cx="8068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사용자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290064" y="2199770"/>
            <a:ext cx="17409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오늘맥주챗봇</a:t>
            </a:r>
            <a:endParaRPr lang="ko-KR" altLang="en-US" sz="1500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352069" y="156182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3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위치 기반</a:t>
            </a:r>
            <a:endParaRPr lang="en-US" altLang="ko-KR" sz="36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r"/>
            <a:r>
              <a:rPr lang="ko-KR" altLang="en-US" sz="3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인근 매장 추천 </a:t>
            </a:r>
            <a:endParaRPr lang="en-US" altLang="ko-KR" sz="36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r"/>
            <a:r>
              <a:rPr lang="ko-KR" altLang="en-US" sz="36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서비스로 확대  </a:t>
            </a:r>
            <a:endParaRPr lang="en-US" altLang="ko-KR" sz="3600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cxnSp>
        <p:nvCxnSpPr>
          <p:cNvPr id="41" name="직선 연결선 4">
            <a:extLst>
              <a:ext uri="{FF2B5EF4-FFF2-40B4-BE49-F238E27FC236}">
                <a16:creationId xmlns:a16="http://schemas.microsoft.com/office/drawing/2014/main" xmlns="" id="{BD758527-9653-C74D-8DA6-178DE71CC361}"/>
              </a:ext>
            </a:extLst>
          </p:cNvPr>
          <p:cNvCxnSpPr/>
          <p:nvPr/>
        </p:nvCxnSpPr>
        <p:spPr>
          <a:xfrm>
            <a:off x="1475500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-15750" y="1799103"/>
            <a:ext cx="1251284" cy="532299"/>
            <a:chOff x="1" y="227390"/>
            <a:chExt cx="1251284" cy="53229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xmlns="" id="{443E3718-5874-A749-994D-77243866588B}"/>
                </a:ext>
              </a:extLst>
            </p:cNvPr>
            <p:cNvSpPr/>
            <p:nvPr/>
          </p:nvSpPr>
          <p:spPr>
            <a:xfrm>
              <a:off x="1" y="227390"/>
              <a:ext cx="1251284" cy="3724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itchFamily="50" charset="-127"/>
                <a:ea typeface="나눔스퀘어" pitchFamily="50" charset="-127"/>
              </a:endParaRPr>
            </a:p>
          </p:txBody>
        </p:sp>
        <p:sp>
          <p:nvSpPr>
            <p:cNvPr id="44" name="직각 삼각형 13">
              <a:extLst>
                <a:ext uri="{FF2B5EF4-FFF2-40B4-BE49-F238E27FC236}">
                  <a16:creationId xmlns:a16="http://schemas.microsoft.com/office/drawing/2014/main" xmlns="" id="{E9F43F55-47D5-D840-804C-42C072BE1684}"/>
                </a:ext>
              </a:extLst>
            </p:cNvPr>
            <p:cNvSpPr/>
            <p:nvPr/>
          </p:nvSpPr>
          <p:spPr>
            <a:xfrm rot="5400000">
              <a:off x="1062692" y="572227"/>
              <a:ext cx="165500" cy="209423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41C170B9-D57E-B644-B829-F0F665681E6C}"/>
              </a:ext>
            </a:extLst>
          </p:cNvPr>
          <p:cNvSpPr txBox="1"/>
          <p:nvPr/>
        </p:nvSpPr>
        <p:spPr>
          <a:xfrm>
            <a:off x="316663" y="255534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31B5FE9C-571B-D043-846F-397077AFBCA9}"/>
              </a:ext>
            </a:extLst>
          </p:cNvPr>
          <p:cNvSpPr txBox="1"/>
          <p:nvPr/>
        </p:nvSpPr>
        <p:spPr>
          <a:xfrm>
            <a:off x="319869" y="81649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25CCA1E2-492A-C949-932F-038BF9D5C20D}"/>
              </a:ext>
            </a:extLst>
          </p:cNvPr>
          <p:cNvSpPr txBox="1"/>
          <p:nvPr/>
        </p:nvSpPr>
        <p:spPr>
          <a:xfrm>
            <a:off x="319869" y="132983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097E0B79-7546-4C4D-B219-DF67834E6855}"/>
              </a:ext>
            </a:extLst>
          </p:cNvPr>
          <p:cNvSpPr txBox="1"/>
          <p:nvPr/>
        </p:nvSpPr>
        <p:spPr>
          <a:xfrm>
            <a:off x="319869" y="184318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9" name="직선 연결선 4">
            <a:extLst>
              <a:ext uri="{FF2B5EF4-FFF2-40B4-BE49-F238E27FC236}">
                <a16:creationId xmlns:a16="http://schemas.microsoft.com/office/drawing/2014/main" xmlns="" id="{129B123B-127D-3343-BCF9-987412408C90}"/>
              </a:ext>
            </a:extLst>
          </p:cNvPr>
          <p:cNvCxnSpPr>
            <a:cxnSpLocks/>
          </p:cNvCxnSpPr>
          <p:nvPr/>
        </p:nvCxnSpPr>
        <p:spPr>
          <a:xfrm flipH="1">
            <a:off x="1549847" y="3961927"/>
            <a:ext cx="1064215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99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60211" y="2090529"/>
            <a:ext cx="5670177" cy="2250087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b="1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끝나고 맥주 한 잔 </a:t>
            </a:r>
            <a:r>
              <a:rPr lang="en-US" altLang="ko-KR" sz="6000" b="1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/>
            </a:r>
            <a:br>
              <a:rPr lang="en-US" altLang="ko-KR" sz="6000" b="1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</a:br>
            <a:r>
              <a:rPr lang="ko-KR" altLang="en-US" sz="6000" b="1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하러 가시죠 </a:t>
            </a:r>
            <a:r>
              <a:rPr lang="en-US" altLang="ko-KR" sz="6000" b="1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!</a:t>
            </a:r>
            <a:endParaRPr lang="ko-KR" altLang="en-US" sz="6000" b="1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93541" y="6072323"/>
            <a:ext cx="49599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감사합니다 </a:t>
            </a:r>
            <a:r>
              <a:rPr lang="en-US" altLang="ko-KR" sz="33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  <a:sym typeface="Wingdings" pitchFamily="2" charset="2"/>
              </a:rPr>
              <a:t></a:t>
            </a:r>
            <a:r>
              <a:rPr lang="ko-KR" altLang="en-US" sz="33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 </a:t>
            </a:r>
          </a:p>
        </p:txBody>
      </p:sp>
      <p:pic>
        <p:nvPicPr>
          <p:cNvPr id="3075" name="Picture 3" descr="C:\Users\Administrator\Desktop\noun_Beer_15997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7"/>
          <a:stretch/>
        </p:blipFill>
        <p:spPr bwMode="auto">
          <a:xfrm>
            <a:off x="7912760" y="1981347"/>
            <a:ext cx="2300653" cy="194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20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5908CAC-CD89-2146-94F4-C68D9BA7C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" t="-9418" r="-2593" b="9418"/>
          <a:stretch/>
        </p:blipFill>
        <p:spPr>
          <a:xfrm>
            <a:off x="1095770" y="770705"/>
            <a:ext cx="3392625" cy="3879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5F7B439-A228-3A43-8434-979546A02592}"/>
              </a:ext>
            </a:extLst>
          </p:cNvPr>
          <p:cNvSpPr txBox="1"/>
          <p:nvPr/>
        </p:nvSpPr>
        <p:spPr>
          <a:xfrm rot="20898072">
            <a:off x="1710934" y="1303026"/>
            <a:ext cx="526472" cy="584775"/>
          </a:xfrm>
          <a:prstGeom prst="rect">
            <a:avLst/>
          </a:prstGeom>
          <a:noFill/>
          <a:effectLst>
            <a:outerShdw blurRad="165100" dist="50800" dir="5400000" sx="103000" sy="103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I</a:t>
            </a:r>
            <a:endParaRPr kumimoji="1"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B4A010C-AB4C-C446-A341-4585EEAB44CE}"/>
              </a:ext>
            </a:extLst>
          </p:cNvPr>
          <p:cNvSpPr txBox="1"/>
          <p:nvPr/>
        </p:nvSpPr>
        <p:spPr>
          <a:xfrm>
            <a:off x="2521417" y="1138748"/>
            <a:ext cx="478016" cy="584775"/>
          </a:xfrm>
          <a:prstGeom prst="rect">
            <a:avLst/>
          </a:prstGeom>
          <a:noFill/>
          <a:effectLst>
            <a:outerShdw blurRad="165100" dist="50800" dir="5400000" sx="103000" sy="103000" algn="ctr" rotWithShape="0">
              <a:srgbClr val="000000">
                <a:alpha val="43137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D</a:t>
            </a:r>
            <a:endParaRPr kumimoji="1"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9C036E8-84E8-E249-BBBC-4B76FE67EA3B}"/>
              </a:ext>
            </a:extLst>
          </p:cNvPr>
          <p:cNvSpPr txBox="1"/>
          <p:nvPr/>
        </p:nvSpPr>
        <p:spPr>
          <a:xfrm rot="266923">
            <a:off x="3002373" y="1210099"/>
            <a:ext cx="434734" cy="584775"/>
          </a:xfrm>
          <a:prstGeom prst="rect">
            <a:avLst/>
          </a:prstGeom>
          <a:noFill/>
          <a:effectLst>
            <a:outerShdw blurRad="165100" dist="50800" dir="5400000" sx="103000" sy="103000" algn="ctr" rotWithShape="0">
              <a:srgbClr val="000000">
                <a:alpha val="43137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E</a:t>
            </a:r>
            <a:endParaRPr kumimoji="1"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77FD9E5-FC86-F149-9BB4-D03CBCC6DC85}"/>
              </a:ext>
            </a:extLst>
          </p:cNvPr>
          <p:cNvSpPr txBox="1"/>
          <p:nvPr/>
        </p:nvSpPr>
        <p:spPr>
          <a:xfrm rot="21180409">
            <a:off x="2007984" y="1199058"/>
            <a:ext cx="479618" cy="584775"/>
          </a:xfrm>
          <a:prstGeom prst="rect">
            <a:avLst/>
          </a:prstGeom>
          <a:noFill/>
          <a:effectLst>
            <a:outerShdw blurRad="165100" dist="50800" dir="5400000" sx="103000" sy="103000" algn="ctr" rotWithShape="0">
              <a:srgbClr val="000000">
                <a:alpha val="43137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N</a:t>
            </a:r>
            <a:endParaRPr kumimoji="1"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910280D-FA65-914C-BCEB-939300CF1AC5}"/>
              </a:ext>
            </a:extLst>
          </p:cNvPr>
          <p:cNvSpPr txBox="1"/>
          <p:nvPr/>
        </p:nvSpPr>
        <p:spPr>
          <a:xfrm rot="1042832">
            <a:off x="3387656" y="1315084"/>
            <a:ext cx="434734" cy="584775"/>
          </a:xfrm>
          <a:prstGeom prst="rect">
            <a:avLst/>
          </a:prstGeom>
          <a:noFill/>
          <a:effectLst>
            <a:outerShdw blurRad="165100" dist="50800" dir="5400000" sx="103000" sy="103000" algn="ctr" rotWithShape="0">
              <a:srgbClr val="000000">
                <a:alpha val="43137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X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4662550-E8B6-C34C-BF05-0887B1919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688" y="866779"/>
            <a:ext cx="765562" cy="9211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52B13D1-B422-D445-B64F-B13E588D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688" y="2196814"/>
            <a:ext cx="765562" cy="9211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3F88E036-EF5B-F447-902F-634B1A01F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688" y="3526849"/>
            <a:ext cx="765562" cy="9211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102BB744-B644-A348-B4FA-772CAB20B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688" y="4836972"/>
            <a:ext cx="765562" cy="9211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6211188-9975-A64C-860B-AEEA67D47A04}"/>
              </a:ext>
            </a:extLst>
          </p:cNvPr>
          <p:cNvSpPr txBox="1"/>
          <p:nvPr/>
        </p:nvSpPr>
        <p:spPr>
          <a:xfrm>
            <a:off x="7623517" y="1225233"/>
            <a:ext cx="3176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01.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프로젝트 배경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417F20B-8886-5F4C-9A3E-11433BC974DE}"/>
              </a:ext>
            </a:extLst>
          </p:cNvPr>
          <p:cNvSpPr txBox="1"/>
          <p:nvPr/>
        </p:nvSpPr>
        <p:spPr>
          <a:xfrm>
            <a:off x="7623516" y="2497620"/>
            <a:ext cx="3751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02.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서비스 프로세스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8831F9F-0444-A34A-98A6-7391D96F7DAD}"/>
              </a:ext>
            </a:extLst>
          </p:cNvPr>
          <p:cNvSpPr txBox="1"/>
          <p:nvPr/>
        </p:nvSpPr>
        <p:spPr>
          <a:xfrm>
            <a:off x="7623516" y="3837713"/>
            <a:ext cx="3751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03.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모델링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036E5AA-B1D9-EF4F-9163-85D95DE9E7B9}"/>
              </a:ext>
            </a:extLst>
          </p:cNvPr>
          <p:cNvSpPr txBox="1"/>
          <p:nvPr/>
        </p:nvSpPr>
        <p:spPr>
          <a:xfrm>
            <a:off x="7623516" y="5177806"/>
            <a:ext cx="3751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04.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기대효과 및 개선방안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117E9-C3E1-854E-AB8E-A1A3585C820A}"/>
              </a:ext>
            </a:extLst>
          </p:cNvPr>
          <p:cNvSpPr txBox="1"/>
          <p:nvPr/>
        </p:nvSpPr>
        <p:spPr>
          <a:xfrm>
            <a:off x="1577977" y="4560627"/>
            <a:ext cx="3283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BEER CHATBOT RECOMMNDATION</a:t>
            </a:r>
            <a:endParaRPr kumimoji="1" lang="ko-KR" altLang="en-US" sz="11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2558C118-893A-9741-B409-83EABCA2C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117" y="4822237"/>
            <a:ext cx="2233702" cy="11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1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"/>
            <a:ext cx="7183751" cy="6858128"/>
          </a:xfrm>
          <a:prstGeom prst="rect">
            <a:avLst/>
          </a:prstGeom>
        </p:spPr>
      </p:pic>
      <p:sp>
        <p:nvSpPr>
          <p:cNvPr id="26" name="순서도: 수동 입력 25"/>
          <p:cNvSpPr/>
          <p:nvPr/>
        </p:nvSpPr>
        <p:spPr>
          <a:xfrm rot="16200000" flipH="1">
            <a:off x="5354892" y="20894"/>
            <a:ext cx="6875429" cy="6798791"/>
          </a:xfrm>
          <a:prstGeom prst="flowChartManualInpu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수동 입력 27"/>
          <p:cNvSpPr/>
          <p:nvPr/>
        </p:nvSpPr>
        <p:spPr>
          <a:xfrm rot="5400000" flipV="1">
            <a:off x="5350450" y="42763"/>
            <a:ext cx="6884315" cy="6798792"/>
          </a:xfrm>
          <a:prstGeom prst="flowChartManualInpu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순서도: 수동 입력 36"/>
          <p:cNvSpPr/>
          <p:nvPr/>
        </p:nvSpPr>
        <p:spPr>
          <a:xfrm rot="5400000" flipH="1">
            <a:off x="-42097" y="33318"/>
            <a:ext cx="6875432" cy="6791239"/>
          </a:xfrm>
          <a:prstGeom prst="flowChartManualInpu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73427" y="1768452"/>
            <a:ext cx="591505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편의점의 맥주 냉장고 앞에서</a:t>
            </a:r>
            <a:endParaRPr lang="en-US" altLang="ko-KR" sz="3800" dirty="0"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  <a:p>
            <a:r>
              <a:rPr lang="ko-KR" altLang="en-US" sz="38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고민했던 경험</a:t>
            </a:r>
            <a:r>
              <a:rPr lang="en-US" altLang="ko-KR" sz="38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, </a:t>
            </a:r>
          </a:p>
          <a:p>
            <a:r>
              <a:rPr lang="ko-KR" altLang="en-US" sz="38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있으시죠</a:t>
            </a:r>
            <a:r>
              <a:rPr lang="en-US" altLang="ko-KR" sz="38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?</a:t>
            </a:r>
            <a:endParaRPr lang="ko-KR" altLang="en-US" sz="3800" dirty="0"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2362" y="3592122"/>
            <a:ext cx="692888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8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수많은 맥주 중</a:t>
            </a:r>
            <a:r>
              <a:rPr lang="en-US" altLang="ko-KR" sz="38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, </a:t>
            </a:r>
          </a:p>
          <a:p>
            <a:pPr algn="r"/>
            <a:r>
              <a:rPr lang="ko-KR" altLang="en-US" sz="38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이 맥주가 </a:t>
            </a:r>
            <a:endParaRPr lang="en-US" altLang="ko-KR" sz="3800" dirty="0"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  <a:p>
            <a:pPr algn="r"/>
            <a:r>
              <a:rPr lang="ko-KR" altLang="en-US" sz="4400" b="1" u="sng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어떤 맛</a:t>
            </a:r>
            <a:r>
              <a:rPr lang="ko-KR" altLang="en-US" sz="38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일지도 모르겠고 </a:t>
            </a:r>
            <a:endParaRPr lang="en-US" altLang="ko-KR" sz="3800" dirty="0"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  <a:p>
            <a:pPr algn="r"/>
            <a:r>
              <a:rPr lang="ko-KR" altLang="en-US" sz="38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내가 </a:t>
            </a:r>
            <a:r>
              <a:rPr lang="ko-KR" altLang="en-US" sz="4400" b="1" u="sng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원하는 맥주 맛</a:t>
            </a:r>
            <a:r>
              <a:rPr lang="ko-KR" altLang="en-US" sz="38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은 </a:t>
            </a:r>
            <a:endParaRPr lang="en-US" altLang="ko-KR" sz="3800" dirty="0"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  <a:p>
            <a:pPr algn="r"/>
            <a:r>
              <a:rPr lang="ko-KR" altLang="en-US" sz="38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더 모르겠고</a:t>
            </a:r>
            <a:r>
              <a:rPr lang="en-US" altLang="ko-KR" sz="38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...</a:t>
            </a:r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5355319" y="-21869"/>
            <a:ext cx="1398028" cy="68666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B084F87-EC7B-F74F-BA6B-2B75678D5517}"/>
              </a:ext>
            </a:extLst>
          </p:cNvPr>
          <p:cNvSpPr txBox="1"/>
          <p:nvPr/>
        </p:nvSpPr>
        <p:spPr>
          <a:xfrm>
            <a:off x="204104" y="215273"/>
            <a:ext cx="6383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01 </a:t>
            </a:r>
            <a:r>
              <a:rPr kumimoji="1" lang="ko-KR" altLang="en-US" sz="2400" dirty="0">
                <a:solidFill>
                  <a:schemeClr val="bg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프로젝트 선정 배경</a:t>
            </a:r>
          </a:p>
        </p:txBody>
      </p:sp>
    </p:spTree>
    <p:extLst>
      <p:ext uri="{BB962C8B-B14F-4D97-AF65-F5344CB8AC3E}">
        <p14:creationId xmlns:p14="http://schemas.microsoft.com/office/powerpoint/2010/main" val="84877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9A7EED47-0DCA-9C4E-9A87-74C4A1972B61}"/>
              </a:ext>
            </a:extLst>
          </p:cNvPr>
          <p:cNvSpPr/>
          <p:nvPr/>
        </p:nvSpPr>
        <p:spPr>
          <a:xfrm>
            <a:off x="6353931" y="1348372"/>
            <a:ext cx="5522635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3600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“</a:t>
            </a:r>
          </a:p>
          <a:p>
            <a:pPr algn="r"/>
            <a:r>
              <a:rPr lang="ko-KR" altLang="ko-KR" sz="3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그래서 저는 생각해봤어요</a:t>
            </a:r>
            <a:r>
              <a:rPr lang="en-US" altLang="ko-KR" sz="3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. </a:t>
            </a:r>
          </a:p>
          <a:p>
            <a:pPr algn="r"/>
            <a:r>
              <a:rPr lang="ko-KR" altLang="en-US" sz="48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바텐더처럼</a:t>
            </a:r>
            <a:r>
              <a:rPr lang="ko-KR" altLang="en-US" sz="3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endParaRPr lang="en-US" altLang="ko-KR" sz="36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r"/>
            <a:r>
              <a:rPr lang="ko-KR" altLang="ko-KR" sz="3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오늘</a:t>
            </a:r>
            <a:r>
              <a:rPr lang="ko-KR" altLang="en-US" sz="3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의</a:t>
            </a:r>
            <a:r>
              <a:rPr lang="ko-KR" altLang="ko-KR" sz="3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sz="3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나에게</a:t>
            </a:r>
            <a:r>
              <a:rPr lang="ko-KR" altLang="ko-KR" sz="3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맞는 </a:t>
            </a:r>
            <a:endParaRPr lang="en-US" altLang="ko-KR" sz="36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r"/>
            <a:r>
              <a:rPr lang="ko-KR" altLang="ko-KR" sz="48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맥주</a:t>
            </a:r>
            <a:r>
              <a:rPr lang="en-US" altLang="ko-KR" sz="48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 </a:t>
            </a:r>
            <a:r>
              <a:rPr lang="ko-KR" altLang="ko-KR" sz="48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추천</a:t>
            </a:r>
            <a:endParaRPr lang="en-US" altLang="ko-KR" sz="4800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  <a:p>
            <a:pPr algn="r"/>
            <a:r>
              <a:rPr lang="ko-KR" altLang="ko-KR" sz="3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해주는 친구</a:t>
            </a:r>
            <a:r>
              <a:rPr lang="ko-KR" altLang="en-US" sz="3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를</a:t>
            </a:r>
            <a:r>
              <a:rPr lang="en-US" altLang="ko-KR" sz="3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!</a:t>
            </a:r>
          </a:p>
          <a:p>
            <a:pPr algn="r"/>
            <a:r>
              <a:rPr lang="en-US" altLang="ko-KR" sz="3600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”</a:t>
            </a:r>
            <a:endParaRPr lang="ko-KR" altLang="ko-KR" sz="3600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5"/>
          <a:stretch/>
        </p:blipFill>
        <p:spPr>
          <a:xfrm>
            <a:off x="1626781" y="1146566"/>
            <a:ext cx="5029199" cy="5178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B084F87-EC7B-F74F-BA6B-2B75678D5517}"/>
              </a:ext>
            </a:extLst>
          </p:cNvPr>
          <p:cNvSpPr txBox="1"/>
          <p:nvPr/>
        </p:nvSpPr>
        <p:spPr>
          <a:xfrm>
            <a:off x="204104" y="215273"/>
            <a:ext cx="6383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01 </a:t>
            </a:r>
            <a:r>
              <a:rPr kumimoji="1" lang="ko-KR" altLang="en-US" sz="2400" dirty="0">
                <a:solidFill>
                  <a:schemeClr val="bg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프로젝트 선정 배경</a:t>
            </a:r>
          </a:p>
        </p:txBody>
      </p:sp>
    </p:spTree>
    <p:extLst>
      <p:ext uri="{BB962C8B-B14F-4D97-AF65-F5344CB8AC3E}">
        <p14:creationId xmlns:p14="http://schemas.microsoft.com/office/powerpoint/2010/main" val="385458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443E3718-5874-A749-994D-77243866588B}"/>
              </a:ext>
            </a:extLst>
          </p:cNvPr>
          <p:cNvSpPr/>
          <p:nvPr/>
        </p:nvSpPr>
        <p:spPr>
          <a:xfrm>
            <a:off x="7037934" y="1605383"/>
            <a:ext cx="2082296" cy="5590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443E3718-5874-A749-994D-77243866588B}"/>
              </a:ext>
            </a:extLst>
          </p:cNvPr>
          <p:cNvSpPr/>
          <p:nvPr/>
        </p:nvSpPr>
        <p:spPr>
          <a:xfrm>
            <a:off x="7156169" y="1725275"/>
            <a:ext cx="2502706" cy="502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443E3718-5874-A749-994D-77243866588B}"/>
              </a:ext>
            </a:extLst>
          </p:cNvPr>
          <p:cNvSpPr/>
          <p:nvPr/>
        </p:nvSpPr>
        <p:spPr>
          <a:xfrm>
            <a:off x="7104653" y="3768072"/>
            <a:ext cx="2137981" cy="5703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443E3718-5874-A749-994D-77243866588B}"/>
              </a:ext>
            </a:extLst>
          </p:cNvPr>
          <p:cNvSpPr/>
          <p:nvPr/>
        </p:nvSpPr>
        <p:spPr>
          <a:xfrm>
            <a:off x="7225197" y="3867817"/>
            <a:ext cx="2433678" cy="49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443E3718-5874-A749-994D-77243866588B}"/>
              </a:ext>
            </a:extLst>
          </p:cNvPr>
          <p:cNvSpPr/>
          <p:nvPr/>
        </p:nvSpPr>
        <p:spPr>
          <a:xfrm>
            <a:off x="2010297" y="1602943"/>
            <a:ext cx="2124121" cy="4378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오마이비어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443E3718-5874-A749-994D-77243866588B}"/>
              </a:ext>
            </a:extLst>
          </p:cNvPr>
          <p:cNvSpPr/>
          <p:nvPr/>
        </p:nvSpPr>
        <p:spPr>
          <a:xfrm>
            <a:off x="2010296" y="3816810"/>
            <a:ext cx="2124121" cy="4378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렛시비어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4" name="직선 연결선 4">
            <a:extLst>
              <a:ext uri="{FF2B5EF4-FFF2-40B4-BE49-F238E27FC236}">
                <a16:creationId xmlns:a16="http://schemas.microsoft.com/office/drawing/2014/main" xmlns="" id="{BD758527-9653-C74D-8DA6-178DE71CC361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443E3718-5874-A749-994D-77243866588B}"/>
              </a:ext>
            </a:extLst>
          </p:cNvPr>
          <p:cNvSpPr/>
          <p:nvPr/>
        </p:nvSpPr>
        <p:spPr>
          <a:xfrm>
            <a:off x="1" y="227390"/>
            <a:ext cx="1251284" cy="3724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1" name="직각 삼각형 13">
            <a:extLst>
              <a:ext uri="{FF2B5EF4-FFF2-40B4-BE49-F238E27FC236}">
                <a16:creationId xmlns:a16="http://schemas.microsoft.com/office/drawing/2014/main" xmlns="" id="{E9F43F55-47D5-D840-804C-42C072BE1684}"/>
              </a:ext>
            </a:extLst>
          </p:cNvPr>
          <p:cNvSpPr/>
          <p:nvPr/>
        </p:nvSpPr>
        <p:spPr>
          <a:xfrm rot="5400000">
            <a:off x="1062692" y="572227"/>
            <a:ext cx="165500" cy="209423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1C170B9-D57E-B644-B829-F0F665681E6C}"/>
              </a:ext>
            </a:extLst>
          </p:cNvPr>
          <p:cNvSpPr txBox="1"/>
          <p:nvPr/>
        </p:nvSpPr>
        <p:spPr>
          <a:xfrm>
            <a:off x="316663" y="255534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1" t="32020" r="13784" b="5430"/>
          <a:stretch/>
        </p:blipFill>
        <p:spPr bwMode="auto">
          <a:xfrm>
            <a:off x="1264421" y="3476281"/>
            <a:ext cx="1217177" cy="1370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857" y="1303945"/>
            <a:ext cx="1195291" cy="121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 descr="BeerAdvocate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46" y="3923902"/>
            <a:ext cx="2239379" cy="36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atebeer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831" y="1770749"/>
            <a:ext cx="1993811" cy="40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30146" y="2121687"/>
            <a:ext cx="403400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주요 기능</a:t>
            </a:r>
            <a:endParaRPr lang="en-US" altLang="ko-KR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lang="en-US" altLang="ko-KR" sz="500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유저 평가 기반의 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예상 평점 추측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맥주 검색 및 정보 제공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제휴 매장 정보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3955" y="4342647"/>
            <a:ext cx="456096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주요 기능</a:t>
            </a:r>
            <a:endParaRPr lang="en-US" altLang="ko-KR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lang="en-US" altLang="ko-KR" sz="500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바코드 촬영 시 맥주 정보 제공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리뷰 평가 기반의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   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유저 맥주 스타일 분석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22346" y="2385974"/>
            <a:ext cx="424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5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점 만점 기준 평점 평가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맥주에 대한 상세 리뷰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가능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48785" y="809213"/>
            <a:ext cx="2499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해외 맥주 리뷰 사이트 </a:t>
            </a:r>
            <a:endParaRPr lang="en-US" altLang="ko-KR" sz="2000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083260" y="768881"/>
            <a:ext cx="23374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err="1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모바일</a:t>
            </a:r>
            <a:r>
              <a:rPr lang="ko-KR" altLang="en-US" sz="20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 어플리케이션</a:t>
            </a:r>
            <a:endParaRPr lang="en-US" altLang="ko-KR" sz="2000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083260" y="1158474"/>
            <a:ext cx="2337499" cy="0"/>
          </a:xfrm>
          <a:prstGeom prst="line">
            <a:avLst/>
          </a:prstGeom>
          <a:ln>
            <a:solidFill>
              <a:srgbClr val="FFA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677770" y="1163157"/>
            <a:ext cx="2355700" cy="0"/>
          </a:xfrm>
          <a:prstGeom prst="line">
            <a:avLst/>
          </a:prstGeom>
          <a:ln>
            <a:solidFill>
              <a:srgbClr val="FFA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322346" y="4470675"/>
            <a:ext cx="424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A+ ~ F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평점 평가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맥주에 대한 상세 리뷰 가능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49" name="한쪽 모서리가 잘린 사각형 48"/>
          <p:cNvSpPr/>
          <p:nvPr/>
        </p:nvSpPr>
        <p:spPr>
          <a:xfrm flipH="1">
            <a:off x="1264421" y="5677428"/>
            <a:ext cx="4685876" cy="1211691"/>
          </a:xfrm>
          <a:prstGeom prst="snip1Rect">
            <a:avLst/>
          </a:prstGeom>
          <a:noFill/>
          <a:ln>
            <a:solidFill>
              <a:srgbClr val="FFA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유저의 평가를 기반으로 맥주 </a:t>
            </a:r>
            <a:r>
              <a:rPr lang="ko-KR" altLang="en-US" dirty="0" err="1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음용</a:t>
            </a:r>
            <a:r>
              <a:rPr lang="ko-KR" altLang="en-US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스타일을 분석</a:t>
            </a:r>
            <a:endParaRPr lang="en-US" altLang="ko-KR" dirty="0">
              <a:solidFill>
                <a:schemeClr val="tx1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lang="en-US" altLang="ko-KR" sz="700" dirty="0">
              <a:solidFill>
                <a:schemeClr val="tx1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사실상 방치상태의 어플리케이션 상태</a:t>
            </a:r>
            <a:endParaRPr lang="en-US" altLang="ko-KR" dirty="0">
              <a:solidFill>
                <a:schemeClr val="tx1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63" name="한쪽 모서리가 잘린 사각형 62"/>
          <p:cNvSpPr/>
          <p:nvPr/>
        </p:nvSpPr>
        <p:spPr>
          <a:xfrm flipH="1">
            <a:off x="6778440" y="5708547"/>
            <a:ext cx="5269398" cy="1180572"/>
          </a:xfrm>
          <a:prstGeom prst="snip1Rect">
            <a:avLst/>
          </a:prstGeom>
          <a:noFill/>
          <a:ln>
            <a:solidFill>
              <a:srgbClr val="FFA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각 맥주에 대한 전문적인 정보 얻음</a:t>
            </a:r>
            <a:endParaRPr lang="en-US" altLang="ko-KR" dirty="0">
              <a:solidFill>
                <a:schemeClr val="tx1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리뷰 사이트의 정보를 활용할 수 있을 것으로 보임</a:t>
            </a:r>
            <a:r>
              <a:rPr lang="en-US" altLang="ko-KR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9B084F87-EC7B-F74F-BA6B-2B75678D5517}"/>
              </a:ext>
            </a:extLst>
          </p:cNvPr>
          <p:cNvSpPr txBox="1"/>
          <p:nvPr/>
        </p:nvSpPr>
        <p:spPr>
          <a:xfrm>
            <a:off x="1324857" y="215274"/>
            <a:ext cx="6383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맥주를 추천하는 친구들을 찾아봤습니다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.</a:t>
            </a:r>
            <a:endParaRPr kumimoji="1" lang="ko-KR" altLang="en-US" sz="24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94109" y="258948"/>
            <a:ext cx="2208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경쟁 상품 분석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6362700" y="1590005"/>
            <a:ext cx="0" cy="3990175"/>
          </a:xfrm>
          <a:prstGeom prst="line">
            <a:avLst/>
          </a:prstGeom>
          <a:ln>
            <a:solidFill>
              <a:srgbClr val="FFA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1B5FE9C-571B-D043-846F-397077AFBCA9}"/>
              </a:ext>
            </a:extLst>
          </p:cNvPr>
          <p:cNvSpPr txBox="1"/>
          <p:nvPr/>
        </p:nvSpPr>
        <p:spPr>
          <a:xfrm>
            <a:off x="319869" y="81649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25CCA1E2-492A-C949-932F-038BF9D5C20D}"/>
              </a:ext>
            </a:extLst>
          </p:cNvPr>
          <p:cNvSpPr txBox="1"/>
          <p:nvPr/>
        </p:nvSpPr>
        <p:spPr>
          <a:xfrm>
            <a:off x="319869" y="132983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097E0B79-7546-4C4D-B219-DF67834E6855}"/>
              </a:ext>
            </a:extLst>
          </p:cNvPr>
          <p:cNvSpPr txBox="1"/>
          <p:nvPr/>
        </p:nvSpPr>
        <p:spPr>
          <a:xfrm>
            <a:off x="319869" y="184318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60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58DD8B7-9279-1C46-A212-1DCD988A7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8" t="32794" r="47977" b="36419"/>
          <a:stretch/>
        </p:blipFill>
        <p:spPr>
          <a:xfrm>
            <a:off x="2923522" y="5231540"/>
            <a:ext cx="1072170" cy="37519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384C84EB-CFE1-2344-80A0-D6FE346AAB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94" t="10509" r="3920" b="8366"/>
          <a:stretch/>
        </p:blipFill>
        <p:spPr>
          <a:xfrm>
            <a:off x="3081673" y="4440731"/>
            <a:ext cx="736380" cy="737974"/>
          </a:xfrm>
          <a:prstGeom prst="rect">
            <a:avLst/>
          </a:prstGeom>
        </p:spPr>
      </p:pic>
      <p:pic>
        <p:nvPicPr>
          <p:cNvPr id="4099" name="Picture 3" descr="C:\Users\Administrator\Desktop\noun_algorithm_54234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60"/>
          <a:stretch/>
        </p:blipFill>
        <p:spPr bwMode="auto">
          <a:xfrm flipV="1">
            <a:off x="7902014" y="3866214"/>
            <a:ext cx="2221588" cy="188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dministrator\Desktop\noun_like_159317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7" t="6354" r="19893" b="20490"/>
          <a:stretch/>
        </p:blipFill>
        <p:spPr bwMode="auto">
          <a:xfrm>
            <a:off x="8482427" y="1375425"/>
            <a:ext cx="1060762" cy="126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Administrator\Desktop\noun_help_89611_0000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73" y="758717"/>
            <a:ext cx="584669" cy="5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2926951" y="922769"/>
            <a:ext cx="1026791" cy="1598865"/>
            <a:chOff x="1250154" y="837922"/>
            <a:chExt cx="1663990" cy="2591078"/>
          </a:xfrm>
        </p:grpSpPr>
        <p:pic>
          <p:nvPicPr>
            <p:cNvPr id="3074" name="Picture 2" descr="C:\Users\Administrator\Desktop\noun_Apps_1911026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83" t="3726" r="22411" b="16227"/>
            <a:stretch/>
          </p:blipFill>
          <p:spPr bwMode="auto">
            <a:xfrm>
              <a:off x="1250154" y="837922"/>
              <a:ext cx="1663990" cy="2591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1" t="32020" r="13784" b="5430"/>
            <a:stretch/>
          </p:blipFill>
          <p:spPr bwMode="auto">
            <a:xfrm>
              <a:off x="1856836" y="1368794"/>
              <a:ext cx="360000" cy="405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4"/>
            <p:cNvPicPr preferRelativeResize="0"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5986" y="1378491"/>
              <a:ext cx="360000" cy="3656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1551168" y="2680849"/>
            <a:ext cx="382794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맥주 추천 </a:t>
            </a:r>
            <a:r>
              <a:rPr lang="ko-KR" altLang="en-US" b="1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앱</a:t>
            </a:r>
            <a:endParaRPr lang="en-US" altLang="ko-KR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상황에 맞춘 맥주 추천이 불가능하다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.</a:t>
            </a:r>
          </a:p>
          <a:p>
            <a:pPr algn="ctr"/>
            <a:endParaRPr lang="en-US" altLang="ko-KR" sz="1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ctr">
              <a:buFont typeface="Wingdings"/>
              <a:buChar char="ß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  <a:sym typeface="Wingdings" pitchFamily="2" charset="2"/>
              </a:rPr>
              <a:t>유저의 자유도 하락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  <a:sym typeface="Wingdings" pitchFamily="2" charset="2"/>
            </a:endParaRPr>
          </a:p>
          <a:p>
            <a:pPr marL="285750" indent="-285750" algn="ctr">
              <a:buFont typeface="Wingdings"/>
              <a:buChar char="ß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  <a:sym typeface="Wingdings" pitchFamily="2" charset="2"/>
              </a:rPr>
              <a:t>현재 상황 반영 불가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66685" y="5833482"/>
            <a:ext cx="2913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대화형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으로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상황에 따른 유연한 맥주 추천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11716" y="2782669"/>
            <a:ext cx="4402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맥주 리뷰 사이트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의</a:t>
            </a:r>
            <a:r>
              <a:rPr lang="ko-KR" altLang="en-US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전문성은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유저의 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WANTS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를 알려주지 못했다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31034" y="5970622"/>
            <a:ext cx="356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맥주 이상형 월드컵 알고리즘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으로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유저 선호도 반영한 맥주 추천 가능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218700" y="156756"/>
            <a:ext cx="10492005" cy="6616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136652" y="3220546"/>
            <a:ext cx="6872437" cy="0"/>
          </a:xfrm>
          <a:prstGeom prst="straightConnector1">
            <a:avLst/>
          </a:prstGeom>
          <a:ln w="76200" cmpd="thinThick">
            <a:solidFill>
              <a:srgbClr val="FFA1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6435958" y="346112"/>
            <a:ext cx="0" cy="5891813"/>
          </a:xfrm>
          <a:prstGeom prst="straightConnector1">
            <a:avLst/>
          </a:prstGeom>
          <a:ln w="76200" cmpd="thinThick">
            <a:solidFill>
              <a:srgbClr val="FFA1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11958" y="1889280"/>
            <a:ext cx="3547007" cy="1070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기존 </a:t>
            </a:r>
            <a:r>
              <a:rPr lang="ko-KR" altLang="en-US" sz="2800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어플에</a:t>
            </a:r>
            <a:r>
              <a:rPr lang="ko-KR" altLang="en-US" sz="28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비해 </a:t>
            </a:r>
            <a:endParaRPr lang="en-US" altLang="ko-KR" sz="28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r"/>
            <a:r>
              <a:rPr lang="ko-KR" altLang="en-US" sz="28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넓어지고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44117" y="1468746"/>
            <a:ext cx="4811374" cy="155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기존의</a:t>
            </a:r>
            <a:endParaRPr lang="en-US" altLang="ko-KR" sz="1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ko-KR" altLang="en-US" sz="28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리뷰사이트에</a:t>
            </a:r>
            <a:endParaRPr lang="en-US" altLang="ko-KR" sz="28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ko-KR" altLang="en-US" sz="28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비해</a:t>
            </a:r>
            <a:endParaRPr lang="en-US" altLang="ko-KR" sz="28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26275" y="3341632"/>
            <a:ext cx="3992237" cy="2037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깊</a:t>
            </a:r>
            <a:endParaRPr lang="en-US" altLang="ko-KR" sz="28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ko-KR" altLang="en-US" sz="28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어</a:t>
            </a:r>
            <a:endParaRPr lang="en-US" altLang="ko-KR" sz="28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ko-KR" altLang="en-US" sz="2800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졌</a:t>
            </a:r>
            <a:endParaRPr lang="en-US" altLang="ko-KR" sz="28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ko-KR" altLang="en-US" sz="28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다</a:t>
            </a:r>
            <a:endParaRPr lang="en-US" altLang="ko-KR" sz="28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B084F87-EC7B-F74F-BA6B-2B75678D5517}"/>
              </a:ext>
            </a:extLst>
          </p:cNvPr>
          <p:cNvSpPr txBox="1"/>
          <p:nvPr/>
        </p:nvSpPr>
        <p:spPr>
          <a:xfrm>
            <a:off x="1324857" y="215274"/>
            <a:ext cx="6383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부족한 점을 채워 새로운 서비스로</a:t>
            </a:r>
          </a:p>
        </p:txBody>
      </p:sp>
      <p:cxnSp>
        <p:nvCxnSpPr>
          <p:cNvPr id="36" name="직선 연결선 4">
            <a:extLst>
              <a:ext uri="{FF2B5EF4-FFF2-40B4-BE49-F238E27FC236}">
                <a16:creationId xmlns:a16="http://schemas.microsoft.com/office/drawing/2014/main" xmlns="" id="{BD758527-9653-C74D-8DA6-178DE71CC361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443E3718-5874-A749-994D-77243866588B}"/>
              </a:ext>
            </a:extLst>
          </p:cNvPr>
          <p:cNvSpPr/>
          <p:nvPr/>
        </p:nvSpPr>
        <p:spPr>
          <a:xfrm>
            <a:off x="1" y="227390"/>
            <a:ext cx="1251284" cy="3724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38" name="직각 삼각형 13">
            <a:extLst>
              <a:ext uri="{FF2B5EF4-FFF2-40B4-BE49-F238E27FC236}">
                <a16:creationId xmlns:a16="http://schemas.microsoft.com/office/drawing/2014/main" xmlns="" id="{E9F43F55-47D5-D840-804C-42C072BE1684}"/>
              </a:ext>
            </a:extLst>
          </p:cNvPr>
          <p:cNvSpPr/>
          <p:nvPr/>
        </p:nvSpPr>
        <p:spPr>
          <a:xfrm rot="5400000">
            <a:off x="1062692" y="572227"/>
            <a:ext cx="165500" cy="209423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1C170B9-D57E-B644-B829-F0F665681E6C}"/>
              </a:ext>
            </a:extLst>
          </p:cNvPr>
          <p:cNvSpPr txBox="1"/>
          <p:nvPr/>
        </p:nvSpPr>
        <p:spPr>
          <a:xfrm>
            <a:off x="316663" y="255534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1B5FE9C-571B-D043-846F-397077AFBCA9}"/>
              </a:ext>
            </a:extLst>
          </p:cNvPr>
          <p:cNvSpPr txBox="1"/>
          <p:nvPr/>
        </p:nvSpPr>
        <p:spPr>
          <a:xfrm>
            <a:off x="319869" y="81649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5CCA1E2-492A-C949-932F-038BF9D5C20D}"/>
              </a:ext>
            </a:extLst>
          </p:cNvPr>
          <p:cNvSpPr txBox="1"/>
          <p:nvPr/>
        </p:nvSpPr>
        <p:spPr>
          <a:xfrm>
            <a:off x="319869" y="132983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097E0B79-7546-4C4D-B219-DF67834E6855}"/>
              </a:ext>
            </a:extLst>
          </p:cNvPr>
          <p:cNvSpPr txBox="1"/>
          <p:nvPr/>
        </p:nvSpPr>
        <p:spPr>
          <a:xfrm>
            <a:off x="319869" y="184318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B084F87-EC7B-F74F-BA6B-2B75678D5517}"/>
              </a:ext>
            </a:extLst>
          </p:cNvPr>
          <p:cNvSpPr txBox="1"/>
          <p:nvPr/>
        </p:nvSpPr>
        <p:spPr>
          <a:xfrm>
            <a:off x="8149171" y="240242"/>
            <a:ext cx="483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기존 서비스와의 </a:t>
            </a: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차별점</a:t>
            </a:r>
            <a:endParaRPr kumimoji="1"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742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/>
      <p:bldP spid="31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C539F0D3-2E25-E448-B66F-EFF123AAAC10}"/>
              </a:ext>
            </a:extLst>
          </p:cNvPr>
          <p:cNvSpPr/>
          <p:nvPr/>
        </p:nvSpPr>
        <p:spPr>
          <a:xfrm>
            <a:off x="9695789" y="5579783"/>
            <a:ext cx="1303745" cy="4616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3079F0F6-070A-FE40-A24A-598A877FFD07}"/>
              </a:ext>
            </a:extLst>
          </p:cNvPr>
          <p:cNvSpPr/>
          <p:nvPr/>
        </p:nvSpPr>
        <p:spPr>
          <a:xfrm>
            <a:off x="6981074" y="3058235"/>
            <a:ext cx="581653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F9AC00E-8C82-9D4D-AB6A-E3E80838210A}"/>
              </a:ext>
            </a:extLst>
          </p:cNvPr>
          <p:cNvSpPr/>
          <p:nvPr/>
        </p:nvSpPr>
        <p:spPr>
          <a:xfrm>
            <a:off x="3933147" y="3072191"/>
            <a:ext cx="2089553" cy="4616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5CD34D4-C087-EF41-9675-4D6F0DC8D318}"/>
              </a:ext>
            </a:extLst>
          </p:cNvPr>
          <p:cNvSpPr/>
          <p:nvPr/>
        </p:nvSpPr>
        <p:spPr>
          <a:xfrm>
            <a:off x="1425373" y="3070169"/>
            <a:ext cx="1552508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6A5C0C5-579B-A34A-8598-5E2D7C2D1A94}"/>
              </a:ext>
            </a:extLst>
          </p:cNvPr>
          <p:cNvSpPr txBox="1"/>
          <p:nvPr/>
        </p:nvSpPr>
        <p:spPr>
          <a:xfrm>
            <a:off x="1513931" y="3104402"/>
            <a:ext cx="148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사용자 접속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F871B7A-A70C-0047-9412-B22447C761FA}"/>
              </a:ext>
            </a:extLst>
          </p:cNvPr>
          <p:cNvSpPr txBox="1"/>
          <p:nvPr/>
        </p:nvSpPr>
        <p:spPr>
          <a:xfrm>
            <a:off x="3933147" y="3128597"/>
            <a:ext cx="215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인사</a:t>
            </a: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맥주 취향</a:t>
            </a: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파악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31139E3-9CC5-5741-A205-FD3F589E53DD}"/>
              </a:ext>
            </a:extLst>
          </p:cNvPr>
          <p:cNvSpPr txBox="1"/>
          <p:nvPr/>
        </p:nvSpPr>
        <p:spPr>
          <a:xfrm>
            <a:off x="9783211" y="5651908"/>
            <a:ext cx="1315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맥주 추천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B1E6E09-DABE-7446-A66B-976D42656E63}"/>
              </a:ext>
            </a:extLst>
          </p:cNvPr>
          <p:cNvSpPr txBox="1"/>
          <p:nvPr/>
        </p:nvSpPr>
        <p:spPr>
          <a:xfrm>
            <a:off x="6981074" y="3128597"/>
            <a:ext cx="90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선택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FAA3E20-8888-DE4E-8ADF-A316DD67B4F8}"/>
              </a:ext>
            </a:extLst>
          </p:cNvPr>
          <p:cNvSpPr txBox="1"/>
          <p:nvPr/>
        </p:nvSpPr>
        <p:spPr>
          <a:xfrm>
            <a:off x="5500881" y="1039780"/>
            <a:ext cx="212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데이터 저장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B25BB349-0F4A-1845-A257-C5BE6E5EE4E3}"/>
              </a:ext>
            </a:extLst>
          </p:cNvPr>
          <p:cNvSpPr/>
          <p:nvPr/>
        </p:nvSpPr>
        <p:spPr>
          <a:xfrm>
            <a:off x="8558338" y="3104402"/>
            <a:ext cx="1576441" cy="4616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473A94C-0AA1-A54D-B297-1899D903B60A}"/>
              </a:ext>
            </a:extLst>
          </p:cNvPr>
          <p:cNvSpPr txBox="1"/>
          <p:nvPr/>
        </p:nvSpPr>
        <p:spPr>
          <a:xfrm>
            <a:off x="8525336" y="3139630"/>
            <a:ext cx="160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추천 맥주 묻기  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xmlns="" id="{36CF46BD-C967-DA4A-93A2-77B5134A1858}"/>
              </a:ext>
            </a:extLst>
          </p:cNvPr>
          <p:cNvCxnSpPr>
            <a:cxnSpLocks/>
          </p:cNvCxnSpPr>
          <p:nvPr/>
        </p:nvCxnSpPr>
        <p:spPr>
          <a:xfrm flipV="1">
            <a:off x="4808736" y="1403162"/>
            <a:ext cx="0" cy="5033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xmlns="" id="{D29E7FFF-DBD0-AF4D-AA6A-0F06C71584DD}"/>
              </a:ext>
            </a:extLst>
          </p:cNvPr>
          <p:cNvCxnSpPr>
            <a:cxnSpLocks/>
          </p:cNvCxnSpPr>
          <p:nvPr/>
        </p:nvCxnSpPr>
        <p:spPr>
          <a:xfrm flipV="1">
            <a:off x="7334590" y="1415319"/>
            <a:ext cx="0" cy="4495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xmlns="" id="{F25F42A0-83E4-1D40-B88B-993F5D90543E}"/>
              </a:ext>
            </a:extLst>
          </p:cNvPr>
          <p:cNvCxnSpPr>
            <a:cxnSpLocks/>
          </p:cNvCxnSpPr>
          <p:nvPr/>
        </p:nvCxnSpPr>
        <p:spPr>
          <a:xfrm flipH="1">
            <a:off x="4828581" y="1415319"/>
            <a:ext cx="2506009" cy="63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26F5F1D-D5FE-2248-AF55-C2381F2EF482}"/>
              </a:ext>
            </a:extLst>
          </p:cNvPr>
          <p:cNvSpPr/>
          <p:nvPr/>
        </p:nvSpPr>
        <p:spPr>
          <a:xfrm>
            <a:off x="6981074" y="5579784"/>
            <a:ext cx="1756252" cy="4616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1CD2ECE-1C26-304A-B5DD-96C5C58517AC}"/>
              </a:ext>
            </a:extLst>
          </p:cNvPr>
          <p:cNvSpPr txBox="1"/>
          <p:nvPr/>
        </p:nvSpPr>
        <p:spPr>
          <a:xfrm>
            <a:off x="6980365" y="5641122"/>
            <a:ext cx="175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사용자 의도</a:t>
            </a: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파악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94250AF3-58E8-C143-9CCB-D4E5C9268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</a:blip>
          <a:srcRect l="3290" t="10973" r="3378" b="7910"/>
          <a:stretch/>
        </p:blipFill>
        <p:spPr>
          <a:xfrm>
            <a:off x="1753656" y="2069176"/>
            <a:ext cx="896756" cy="89253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D5DC90D-285F-AB4C-832B-B59B2AABC2AC}"/>
              </a:ext>
            </a:extLst>
          </p:cNvPr>
          <p:cNvSpPr txBox="1"/>
          <p:nvPr/>
        </p:nvSpPr>
        <p:spPr>
          <a:xfrm>
            <a:off x="2279947" y="1255720"/>
            <a:ext cx="214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오늘맥주봇</a:t>
            </a:r>
            <a:endParaRPr lang="ko-KR" altLang="ko-KR" sz="2000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980F2A41-BEF4-5740-BCF4-E6698FDD6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165" y="2002257"/>
            <a:ext cx="896762" cy="896762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D8A452BA-2FC0-E44C-9626-078B602A2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551" y="2001012"/>
            <a:ext cx="896754" cy="896754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91AA7D02-8D76-6142-BE57-8501F190F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828" y="2069176"/>
            <a:ext cx="896753" cy="896753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xmlns="" id="{743C1042-367F-5044-9340-2D64CBF2B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9561" y="2605581"/>
            <a:ext cx="366780" cy="366780"/>
          </a:xfrm>
          <a:prstGeom prst="rect">
            <a:avLst/>
          </a:prstGeom>
        </p:spPr>
      </p:pic>
      <p:grpSp>
        <p:nvGrpSpPr>
          <p:cNvPr id="83" name="그룹 82">
            <a:extLst>
              <a:ext uri="{FF2B5EF4-FFF2-40B4-BE49-F238E27FC236}">
                <a16:creationId xmlns:a16="http://schemas.microsoft.com/office/drawing/2014/main" xmlns="" id="{7105DE5F-6E6C-1E41-B175-E408EB867954}"/>
              </a:ext>
            </a:extLst>
          </p:cNvPr>
          <p:cNvGrpSpPr/>
          <p:nvPr/>
        </p:nvGrpSpPr>
        <p:grpSpPr>
          <a:xfrm>
            <a:off x="7422701" y="4539157"/>
            <a:ext cx="1116417" cy="957132"/>
            <a:chOff x="8884508" y="2574952"/>
            <a:chExt cx="958182" cy="958182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xmlns="" id="{6FA18DBF-8250-ED4B-ABEE-9E31CB383113}"/>
                </a:ext>
              </a:extLst>
            </p:cNvPr>
            <p:cNvGrpSpPr/>
            <p:nvPr/>
          </p:nvGrpSpPr>
          <p:grpSpPr>
            <a:xfrm>
              <a:off x="8884508" y="2574952"/>
              <a:ext cx="958182" cy="958182"/>
              <a:chOff x="8884508" y="2574952"/>
              <a:chExt cx="958182" cy="958182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xmlns="" id="{92B0C104-B885-044C-B9B7-E690A9A6A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84508" y="2574952"/>
                <a:ext cx="958182" cy="958182"/>
              </a:xfrm>
              <a:prstGeom prst="rect">
                <a:avLst/>
              </a:prstGeom>
            </p:spPr>
          </p:pic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xmlns="" id="{1D0DCCF3-F7DF-E947-9C37-464C043DC4F2}"/>
                  </a:ext>
                </a:extLst>
              </p:cNvPr>
              <p:cNvSpPr/>
              <p:nvPr/>
            </p:nvSpPr>
            <p:spPr>
              <a:xfrm>
                <a:off x="9363599" y="2713805"/>
                <a:ext cx="347842" cy="2882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endParaRPr>
              </a:p>
            </p:txBody>
          </p:sp>
        </p:grp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xmlns="" id="{231C962F-D694-1444-AFC5-4D92244040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7488" t="14364" r="33990" b="19983"/>
            <a:stretch/>
          </p:blipFill>
          <p:spPr>
            <a:xfrm>
              <a:off x="9406110" y="2678639"/>
              <a:ext cx="262820" cy="375404"/>
            </a:xfrm>
            <a:prstGeom prst="ellipse">
              <a:avLst/>
            </a:prstGeom>
            <a:ln>
              <a:noFill/>
            </a:ln>
          </p:spPr>
        </p:pic>
      </p:grpSp>
      <p:pic>
        <p:nvPicPr>
          <p:cNvPr id="75" name="그림 74">
            <a:extLst>
              <a:ext uri="{FF2B5EF4-FFF2-40B4-BE49-F238E27FC236}">
                <a16:creationId xmlns:a16="http://schemas.microsoft.com/office/drawing/2014/main" xmlns="" id="{CCA2BE1A-C6AF-F74F-8A84-A1B2C51A99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9182" y="4477315"/>
            <a:ext cx="976958" cy="976958"/>
          </a:xfrm>
          <a:prstGeom prst="rect">
            <a:avLst/>
          </a:prstGeom>
        </p:spPr>
      </p:pic>
      <p:sp>
        <p:nvSpPr>
          <p:cNvPr id="76" name="타원 75">
            <a:extLst>
              <a:ext uri="{FF2B5EF4-FFF2-40B4-BE49-F238E27FC236}">
                <a16:creationId xmlns:a16="http://schemas.microsoft.com/office/drawing/2014/main" xmlns="" id="{A4D31338-DF6C-7D4D-86D7-0A351610434A}"/>
              </a:ext>
            </a:extLst>
          </p:cNvPr>
          <p:cNvSpPr/>
          <p:nvPr/>
        </p:nvSpPr>
        <p:spPr>
          <a:xfrm>
            <a:off x="1721258" y="1194107"/>
            <a:ext cx="527377" cy="52333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xmlns="" id="{00FE86B0-2E86-8148-96EA-510C07300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419" y="1250808"/>
            <a:ext cx="370615" cy="370615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xmlns="" id="{7541C839-533B-7845-BA13-4E406FBC8A63}"/>
              </a:ext>
            </a:extLst>
          </p:cNvPr>
          <p:cNvSpPr/>
          <p:nvPr/>
        </p:nvSpPr>
        <p:spPr>
          <a:xfrm>
            <a:off x="10440733" y="1393300"/>
            <a:ext cx="1138344" cy="26340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사용자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204AE484-00F4-8449-82CE-22D42846F3EF}"/>
              </a:ext>
            </a:extLst>
          </p:cNvPr>
          <p:cNvSpPr/>
          <p:nvPr/>
        </p:nvSpPr>
        <p:spPr>
          <a:xfrm>
            <a:off x="10454304" y="1781011"/>
            <a:ext cx="1138346" cy="2634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챗봇</a:t>
            </a:r>
            <a:endParaRPr kumimoji="1" lang="ko-KR" altLang="en-US" dirty="0">
              <a:solidFill>
                <a:schemeClr val="tx1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xmlns="" id="{F955CB4C-64C8-0046-A413-9ADB33EE338D}"/>
              </a:ext>
            </a:extLst>
          </p:cNvPr>
          <p:cNvCxnSpPr>
            <a:cxnSpLocks/>
          </p:cNvCxnSpPr>
          <p:nvPr/>
        </p:nvCxnSpPr>
        <p:spPr>
          <a:xfrm>
            <a:off x="3180071" y="3302102"/>
            <a:ext cx="598000" cy="821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그림 92">
            <a:extLst>
              <a:ext uri="{FF2B5EF4-FFF2-40B4-BE49-F238E27FC236}">
                <a16:creationId xmlns:a16="http://schemas.microsoft.com/office/drawing/2014/main" xmlns="" id="{87D335DD-43C5-3641-AD26-867FDBC936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8631" y="4491387"/>
            <a:ext cx="962886" cy="962886"/>
          </a:xfrm>
          <a:prstGeom prst="rect">
            <a:avLst/>
          </a:prstGeom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xmlns="" id="{CE4DDBC2-FEE1-964D-A865-3AEAC4BCFF1C}"/>
              </a:ext>
            </a:extLst>
          </p:cNvPr>
          <p:cNvSpPr/>
          <p:nvPr/>
        </p:nvSpPr>
        <p:spPr>
          <a:xfrm>
            <a:off x="4700898" y="5582095"/>
            <a:ext cx="1347394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xmlns="" id="{6BA637EF-4796-CE40-A6DD-B742BEF5DBDE}"/>
              </a:ext>
            </a:extLst>
          </p:cNvPr>
          <p:cNvSpPr txBox="1"/>
          <p:nvPr/>
        </p:nvSpPr>
        <p:spPr>
          <a:xfrm>
            <a:off x="4838116" y="5624777"/>
            <a:ext cx="175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추천 부탁</a:t>
            </a: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xmlns="" id="{0C8F296F-F401-9542-8E61-94C618686722}"/>
              </a:ext>
            </a:extLst>
          </p:cNvPr>
          <p:cNvCxnSpPr>
            <a:cxnSpLocks/>
          </p:cNvCxnSpPr>
          <p:nvPr/>
        </p:nvCxnSpPr>
        <p:spPr>
          <a:xfrm>
            <a:off x="6241424" y="3296387"/>
            <a:ext cx="598000" cy="821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xmlns="" id="{00725316-D03E-E843-986C-94CC8079EBDB}"/>
              </a:ext>
            </a:extLst>
          </p:cNvPr>
          <p:cNvCxnSpPr>
            <a:cxnSpLocks/>
          </p:cNvCxnSpPr>
          <p:nvPr/>
        </p:nvCxnSpPr>
        <p:spPr>
          <a:xfrm>
            <a:off x="7784894" y="3313557"/>
            <a:ext cx="598000" cy="821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xmlns="" id="{410FFC6F-E2CD-D84F-9DCE-21EDBD4339C7}"/>
              </a:ext>
            </a:extLst>
          </p:cNvPr>
          <p:cNvCxnSpPr>
            <a:cxnSpLocks/>
          </p:cNvCxnSpPr>
          <p:nvPr/>
        </p:nvCxnSpPr>
        <p:spPr>
          <a:xfrm>
            <a:off x="6196264" y="5789367"/>
            <a:ext cx="598000" cy="821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xmlns="" id="{C01DC92C-0511-1E46-915C-FFDC9207A4E1}"/>
              </a:ext>
            </a:extLst>
          </p:cNvPr>
          <p:cNvCxnSpPr>
            <a:cxnSpLocks/>
          </p:cNvCxnSpPr>
          <p:nvPr/>
        </p:nvCxnSpPr>
        <p:spPr>
          <a:xfrm>
            <a:off x="8934204" y="5801224"/>
            <a:ext cx="598000" cy="821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[E] 153">
            <a:extLst>
              <a:ext uri="{FF2B5EF4-FFF2-40B4-BE49-F238E27FC236}">
                <a16:creationId xmlns:a16="http://schemas.microsoft.com/office/drawing/2014/main" xmlns="" id="{7DAAF5E5-0623-8140-BADB-BF8BF7B155BC}"/>
              </a:ext>
            </a:extLst>
          </p:cNvPr>
          <p:cNvCxnSpPr>
            <a:stCxn id="16" idx="3"/>
            <a:endCxn id="103" idx="1"/>
          </p:cNvCxnSpPr>
          <p:nvPr/>
        </p:nvCxnSpPr>
        <p:spPr>
          <a:xfrm flipH="1">
            <a:off x="4700898" y="3324296"/>
            <a:ext cx="5433881" cy="2488632"/>
          </a:xfrm>
          <a:prstGeom prst="bentConnector5">
            <a:avLst>
              <a:gd name="adj1" fmla="val -4207"/>
              <a:gd name="adj2" fmla="val 34973"/>
              <a:gd name="adj3" fmla="val 104207"/>
            </a:avLst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1181143" y="193979"/>
            <a:ext cx="5004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텔레그램의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ko-KR" altLang="en-US" sz="2400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오늘맥주봇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서비스 프로세스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10498808" y="193979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챗봇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서비스</a:t>
            </a:r>
          </a:p>
        </p:txBody>
      </p:sp>
      <p:cxnSp>
        <p:nvCxnSpPr>
          <p:cNvPr id="52" name="직선 연결선 4">
            <a:extLst>
              <a:ext uri="{FF2B5EF4-FFF2-40B4-BE49-F238E27FC236}">
                <a16:creationId xmlns:a16="http://schemas.microsoft.com/office/drawing/2014/main" xmlns="" id="{BD758527-9653-C74D-8DA6-178DE71CC361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0" y="773630"/>
            <a:ext cx="1251284" cy="532299"/>
            <a:chOff x="1" y="227390"/>
            <a:chExt cx="1251284" cy="53229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443E3718-5874-A749-994D-77243866588B}"/>
                </a:ext>
              </a:extLst>
            </p:cNvPr>
            <p:cNvSpPr/>
            <p:nvPr/>
          </p:nvSpPr>
          <p:spPr>
            <a:xfrm>
              <a:off x="1" y="227390"/>
              <a:ext cx="1251284" cy="3724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itchFamily="50" charset="-127"/>
                <a:ea typeface="나눔스퀘어" pitchFamily="50" charset="-127"/>
              </a:endParaRPr>
            </a:p>
          </p:txBody>
        </p:sp>
        <p:sp>
          <p:nvSpPr>
            <p:cNvPr id="54" name="직각 삼각형 13">
              <a:extLst>
                <a:ext uri="{FF2B5EF4-FFF2-40B4-BE49-F238E27FC236}">
                  <a16:creationId xmlns:a16="http://schemas.microsoft.com/office/drawing/2014/main" xmlns="" id="{E9F43F55-47D5-D840-804C-42C072BE1684}"/>
                </a:ext>
              </a:extLst>
            </p:cNvPr>
            <p:cNvSpPr/>
            <p:nvPr/>
          </p:nvSpPr>
          <p:spPr>
            <a:xfrm rot="5400000">
              <a:off x="1062692" y="572227"/>
              <a:ext cx="165500" cy="209423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41C170B9-D57E-B644-B829-F0F665681E6C}"/>
              </a:ext>
            </a:extLst>
          </p:cNvPr>
          <p:cNvSpPr txBox="1"/>
          <p:nvPr/>
        </p:nvSpPr>
        <p:spPr>
          <a:xfrm>
            <a:off x="316663" y="255534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31B5FE9C-571B-D043-846F-397077AFBCA9}"/>
              </a:ext>
            </a:extLst>
          </p:cNvPr>
          <p:cNvSpPr txBox="1"/>
          <p:nvPr/>
        </p:nvSpPr>
        <p:spPr>
          <a:xfrm>
            <a:off x="319869" y="81649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5CCA1E2-492A-C949-932F-038BF9D5C20D}"/>
              </a:ext>
            </a:extLst>
          </p:cNvPr>
          <p:cNvSpPr txBox="1"/>
          <p:nvPr/>
        </p:nvSpPr>
        <p:spPr>
          <a:xfrm>
            <a:off x="319869" y="132983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097E0B79-7546-4C4D-B219-DF67834E6855}"/>
              </a:ext>
            </a:extLst>
          </p:cNvPr>
          <p:cNvSpPr txBox="1"/>
          <p:nvPr/>
        </p:nvSpPr>
        <p:spPr>
          <a:xfrm>
            <a:off x="319869" y="184318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01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대각선 방향의 모서리가 잘린 사각형 14"/>
          <p:cNvSpPr/>
          <p:nvPr/>
        </p:nvSpPr>
        <p:spPr>
          <a:xfrm flipH="1">
            <a:off x="5120166" y="1226228"/>
            <a:ext cx="2082113" cy="560042"/>
          </a:xfrm>
          <a:prstGeom prst="snip2DiagRect">
            <a:avLst>
              <a:gd name="adj1" fmla="val 0"/>
              <a:gd name="adj2" fmla="val 50000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데이터 수집</a:t>
            </a:r>
          </a:p>
        </p:txBody>
      </p:sp>
      <p:sp>
        <p:nvSpPr>
          <p:cNvPr id="16" name="대각선 방향의 모서리가 잘린 사각형 15"/>
          <p:cNvSpPr/>
          <p:nvPr/>
        </p:nvSpPr>
        <p:spPr>
          <a:xfrm flipH="1">
            <a:off x="8870989" y="1219190"/>
            <a:ext cx="2082113" cy="560042"/>
          </a:xfrm>
          <a:prstGeom prst="snip2DiagRect">
            <a:avLst>
              <a:gd name="adj1" fmla="val 0"/>
              <a:gd name="adj2" fmla="val 50000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모델 구현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007904" y="3447772"/>
            <a:ext cx="2430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맥주 전문 리뷰 사이트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lvl="0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객관적인 정보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587555" y="2228745"/>
            <a:ext cx="306500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Step1 </a:t>
            </a:r>
          </a:p>
          <a:p>
            <a:pPr algn="ctr"/>
            <a:r>
              <a:rPr lang="en-US" altLang="ko-KR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- Trial 1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Word Embedding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CNN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LSTM</a:t>
            </a:r>
          </a:p>
          <a:p>
            <a:endParaRPr lang="en-US" altLang="ko-KR" sz="1000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Trial 2 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Attention mechanism</a:t>
            </a:r>
          </a:p>
          <a:p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en-US" altLang="ko-KR" sz="2000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Step 2 </a:t>
            </a:r>
          </a:p>
          <a:p>
            <a:endParaRPr lang="en-US" altLang="ko-KR" sz="1000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이상형 월드컵 알고리즘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137068" y="5691168"/>
            <a:ext cx="23182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SNS</a:t>
            </a:r>
          </a:p>
          <a:p>
            <a:pPr lvl="0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감성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lvl="0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</a:t>
            </a:r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음용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상황에 대한 정보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4099" name="Picture 3" descr="C:\Users\Administrator\Desktop\noun_review_150531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8"/>
          <a:stretch/>
        </p:blipFill>
        <p:spPr bwMode="auto">
          <a:xfrm>
            <a:off x="5483310" y="2050738"/>
            <a:ext cx="1479663" cy="124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dministrator\Desktop\noun_Network_73990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13"/>
          <a:stretch/>
        </p:blipFill>
        <p:spPr bwMode="auto">
          <a:xfrm>
            <a:off x="5568799" y="4287333"/>
            <a:ext cx="1596885" cy="135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대각선 방향의 모서리가 잘린 사각형 21"/>
          <p:cNvSpPr/>
          <p:nvPr/>
        </p:nvSpPr>
        <p:spPr>
          <a:xfrm flipH="1">
            <a:off x="1849728" y="1226228"/>
            <a:ext cx="2082113" cy="560042"/>
          </a:xfrm>
          <a:prstGeom prst="snip2DiagRect">
            <a:avLst>
              <a:gd name="adj1" fmla="val 0"/>
              <a:gd name="adj2" fmla="val 50000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서비스 제공</a:t>
            </a:r>
          </a:p>
        </p:txBody>
      </p:sp>
      <p:pic>
        <p:nvPicPr>
          <p:cNvPr id="1026" name="Picture 2" descr="C:\Users\Administrator\Desktop\noun_send_640874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8" t="5378" r="10806" b="14723"/>
          <a:stretch/>
        </p:blipFill>
        <p:spPr bwMode="auto">
          <a:xfrm>
            <a:off x="2241068" y="2388542"/>
            <a:ext cx="1187465" cy="121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04062" y="3794995"/>
            <a:ext cx="166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Telegram</a:t>
            </a:r>
          </a:p>
          <a:p>
            <a:pPr algn="ctr"/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챗봇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API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사용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B084F87-EC7B-F74F-BA6B-2B75678D5517}"/>
              </a:ext>
            </a:extLst>
          </p:cNvPr>
          <p:cNvSpPr txBox="1"/>
          <p:nvPr/>
        </p:nvSpPr>
        <p:spPr>
          <a:xfrm>
            <a:off x="1324857" y="215273"/>
            <a:ext cx="8325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챗봇</a:t>
            </a:r>
            <a:r>
              <a:rPr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서비스 구축 프로세스</a:t>
            </a:r>
            <a:endParaRPr lang="ko-KR" altLang="ko-KR" sz="24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20" name="직선 연결선 4">
            <a:extLst>
              <a:ext uri="{FF2B5EF4-FFF2-40B4-BE49-F238E27FC236}">
                <a16:creationId xmlns:a16="http://schemas.microsoft.com/office/drawing/2014/main" xmlns="" id="{BD758527-9653-C74D-8DA6-178DE71CC361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0" y="773630"/>
            <a:ext cx="1251284" cy="532299"/>
            <a:chOff x="1" y="227390"/>
            <a:chExt cx="1251284" cy="53229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443E3718-5874-A749-994D-77243866588B}"/>
                </a:ext>
              </a:extLst>
            </p:cNvPr>
            <p:cNvSpPr/>
            <p:nvPr/>
          </p:nvSpPr>
          <p:spPr>
            <a:xfrm>
              <a:off x="1" y="227390"/>
              <a:ext cx="1251284" cy="3724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itchFamily="50" charset="-127"/>
                <a:ea typeface="나눔스퀘어" pitchFamily="50" charset="-127"/>
              </a:endParaRPr>
            </a:p>
          </p:txBody>
        </p:sp>
        <p:sp>
          <p:nvSpPr>
            <p:cNvPr id="25" name="직각 삼각형 13">
              <a:extLst>
                <a:ext uri="{FF2B5EF4-FFF2-40B4-BE49-F238E27FC236}">
                  <a16:creationId xmlns:a16="http://schemas.microsoft.com/office/drawing/2014/main" xmlns="" id="{E9F43F55-47D5-D840-804C-42C072BE1684}"/>
                </a:ext>
              </a:extLst>
            </p:cNvPr>
            <p:cNvSpPr/>
            <p:nvPr/>
          </p:nvSpPr>
          <p:spPr>
            <a:xfrm rot="5400000">
              <a:off x="1062692" y="572227"/>
              <a:ext cx="165500" cy="209423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1C170B9-D57E-B644-B829-F0F665681E6C}"/>
              </a:ext>
            </a:extLst>
          </p:cNvPr>
          <p:cNvSpPr txBox="1"/>
          <p:nvPr/>
        </p:nvSpPr>
        <p:spPr>
          <a:xfrm>
            <a:off x="316663" y="255534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1B5FE9C-571B-D043-846F-397077AFBCA9}"/>
              </a:ext>
            </a:extLst>
          </p:cNvPr>
          <p:cNvSpPr txBox="1"/>
          <p:nvPr/>
        </p:nvSpPr>
        <p:spPr>
          <a:xfrm>
            <a:off x="319869" y="81649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5CCA1E2-492A-C949-932F-038BF9D5C20D}"/>
              </a:ext>
            </a:extLst>
          </p:cNvPr>
          <p:cNvSpPr txBox="1"/>
          <p:nvPr/>
        </p:nvSpPr>
        <p:spPr>
          <a:xfrm>
            <a:off x="319869" y="132983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97E0B79-7546-4C4D-B219-DF67834E6855}"/>
              </a:ext>
            </a:extLst>
          </p:cNvPr>
          <p:cNvSpPr txBox="1"/>
          <p:nvPr/>
        </p:nvSpPr>
        <p:spPr>
          <a:xfrm>
            <a:off x="319869" y="184318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498808" y="193979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챗봇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서비스</a:t>
            </a:r>
          </a:p>
        </p:txBody>
      </p:sp>
    </p:spTree>
    <p:extLst>
      <p:ext uri="{BB962C8B-B14F-4D97-AF65-F5344CB8AC3E}">
        <p14:creationId xmlns:p14="http://schemas.microsoft.com/office/powerpoint/2010/main" val="201337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C1040B5-C69F-E14A-89CB-707FF8D7AC74}"/>
              </a:ext>
            </a:extLst>
          </p:cNvPr>
          <p:cNvSpPr txBox="1"/>
          <p:nvPr/>
        </p:nvSpPr>
        <p:spPr>
          <a:xfrm>
            <a:off x="4536286" y="1187627"/>
            <a:ext cx="74263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Telegram</a:t>
            </a:r>
            <a:r>
              <a:rPr kumimoji="1" lang="ko-KR" altLang="en-US" sz="20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이란</a:t>
            </a:r>
            <a:r>
              <a:rPr kumimoji="1" lang="en-US" altLang="ko-KR" sz="20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?</a:t>
            </a:r>
          </a:p>
          <a:p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여러 플랫폼을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지원하는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영리를 추구하지 않는 </a:t>
            </a:r>
            <a:r>
              <a:rPr lang="ko-KR" altLang="en-US" baseline="30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클라우드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기반 인터넷 메신저</a:t>
            </a:r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kumimoji="1"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텔레그램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봇은 </a:t>
            </a: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API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로 쉽게 무료로 만들 수 있음</a:t>
            </a:r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Python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제작하기 편한 환경 </a:t>
            </a:r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4BFEB3F5-DCCE-D846-9CEE-5FDB27AD912B}"/>
              </a:ext>
            </a:extLst>
          </p:cNvPr>
          <p:cNvSpPr txBox="1"/>
          <p:nvPr/>
        </p:nvSpPr>
        <p:spPr>
          <a:xfrm>
            <a:off x="3157436" y="5731939"/>
            <a:ext cx="2490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@</a:t>
            </a:r>
            <a:r>
              <a:rPr kumimoji="1" lang="en-US" altLang="ko-KR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Botfather</a:t>
            </a: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</a:p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토큰 값 받기</a:t>
            </a:r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5677B4E-0C54-754A-B8DE-48B01B6F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791" y="3714456"/>
            <a:ext cx="1436842" cy="185352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AE1FB312-7493-5541-B6BF-23CAC40640C9}"/>
              </a:ext>
            </a:extLst>
          </p:cNvPr>
          <p:cNvSpPr/>
          <p:nvPr/>
        </p:nvSpPr>
        <p:spPr>
          <a:xfrm>
            <a:off x="5500145" y="5731939"/>
            <a:ext cx="24786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‘python-telegram-bot’ 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라이브러리 활용</a:t>
            </a:r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Polling 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방식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979DD582-E3FF-334F-AC8C-E7733B917E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0" t="10973" r="3378" b="7910"/>
          <a:stretch/>
        </p:blipFill>
        <p:spPr>
          <a:xfrm>
            <a:off x="9181121" y="3993608"/>
            <a:ext cx="1484324" cy="14773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730D7C35-5B6E-6B4E-8593-B8B0534CBC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75" r="24110"/>
          <a:stretch/>
        </p:blipFill>
        <p:spPr>
          <a:xfrm>
            <a:off x="5861195" y="3883046"/>
            <a:ext cx="1807272" cy="1669842"/>
          </a:xfrm>
          <a:prstGeom prst="rect">
            <a:avLst/>
          </a:prstGeom>
        </p:spPr>
      </p:pic>
      <p:cxnSp>
        <p:nvCxnSpPr>
          <p:cNvPr id="22" name="직선 연결선 4">
            <a:extLst>
              <a:ext uri="{FF2B5EF4-FFF2-40B4-BE49-F238E27FC236}">
                <a16:creationId xmlns:a16="http://schemas.microsoft.com/office/drawing/2014/main" xmlns="" id="{129B123B-127D-3343-BCF9-987412408C90}"/>
              </a:ext>
            </a:extLst>
          </p:cNvPr>
          <p:cNvCxnSpPr>
            <a:cxnSpLocks/>
          </p:cNvCxnSpPr>
          <p:nvPr/>
        </p:nvCxnSpPr>
        <p:spPr>
          <a:xfrm flipH="1">
            <a:off x="1081875" y="3210771"/>
            <a:ext cx="11151270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1DEBFB92-83C8-3F49-B995-C8ACA877720B}"/>
              </a:ext>
            </a:extLst>
          </p:cNvPr>
          <p:cNvGrpSpPr/>
          <p:nvPr/>
        </p:nvGrpSpPr>
        <p:grpSpPr>
          <a:xfrm>
            <a:off x="4983237" y="3993608"/>
            <a:ext cx="727953" cy="1402577"/>
            <a:chOff x="4641897" y="3696849"/>
            <a:chExt cx="727953" cy="1402577"/>
          </a:xfrm>
        </p:grpSpPr>
        <p:sp>
          <p:nvSpPr>
            <p:cNvPr id="35" name="이등변 삼각형 149">
              <a:extLst>
                <a:ext uri="{FF2B5EF4-FFF2-40B4-BE49-F238E27FC236}">
                  <a16:creationId xmlns:a16="http://schemas.microsoft.com/office/drawing/2014/main" xmlns="" id="{74A61312-DEF3-4C49-9CFF-5A67E1221228}"/>
                </a:ext>
              </a:extLst>
            </p:cNvPr>
            <p:cNvSpPr/>
            <p:nvPr/>
          </p:nvSpPr>
          <p:spPr>
            <a:xfrm rot="16200000" flipV="1">
              <a:off x="4312715" y="4147813"/>
              <a:ext cx="1386318" cy="516907"/>
            </a:xfrm>
            <a:prstGeom prst="triangle">
              <a:avLst/>
            </a:prstGeom>
            <a:gradFill flip="none" rotWithShape="1">
              <a:gsLst>
                <a:gs pos="100000">
                  <a:srgbClr val="F2F2F2">
                    <a:alpha val="0"/>
                  </a:srgbClr>
                </a:gs>
                <a:gs pos="0">
                  <a:schemeClr val="bg2">
                    <a:lumMod val="90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  <p:sp>
          <p:nvSpPr>
            <p:cNvPr id="37" name="이등변 삼각형 149">
              <a:extLst>
                <a:ext uri="{FF2B5EF4-FFF2-40B4-BE49-F238E27FC236}">
                  <a16:creationId xmlns:a16="http://schemas.microsoft.com/office/drawing/2014/main" xmlns="" id="{ACAFDC11-94E0-D542-B82E-9E8C4185C3FF}"/>
                </a:ext>
              </a:extLst>
            </p:cNvPr>
            <p:cNvSpPr/>
            <p:nvPr/>
          </p:nvSpPr>
          <p:spPr>
            <a:xfrm rot="16200000" flipV="1">
              <a:off x="4207192" y="4147155"/>
              <a:ext cx="1386318" cy="516907"/>
            </a:xfrm>
            <a:prstGeom prst="triangle">
              <a:avLst/>
            </a:prstGeom>
            <a:gradFill flip="none" rotWithShape="1">
              <a:gsLst>
                <a:gs pos="100000">
                  <a:srgbClr val="F2F2F2">
                    <a:alpha val="0"/>
                  </a:srgbClr>
                </a:gs>
                <a:gs pos="0">
                  <a:schemeClr val="bg2">
                    <a:lumMod val="90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v</a:t>
              </a:r>
              <a:endPara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  <p:sp>
          <p:nvSpPr>
            <p:cNvPr id="38" name="이등변 삼각형 149">
              <a:extLst>
                <a:ext uri="{FF2B5EF4-FFF2-40B4-BE49-F238E27FC236}">
                  <a16:creationId xmlns:a16="http://schemas.microsoft.com/office/drawing/2014/main" xmlns="" id="{0750ADBF-C55B-F449-BE97-E43174504279}"/>
                </a:ext>
              </a:extLst>
            </p:cNvPr>
            <p:cNvSpPr/>
            <p:nvPr/>
          </p:nvSpPr>
          <p:spPr>
            <a:xfrm rot="16200000" flipV="1">
              <a:off x="4418238" y="4131554"/>
              <a:ext cx="1386318" cy="516907"/>
            </a:xfrm>
            <a:prstGeom prst="triangle">
              <a:avLst/>
            </a:prstGeom>
            <a:gradFill flip="none" rotWithShape="1">
              <a:gsLst>
                <a:gs pos="100000">
                  <a:srgbClr val="F2F2F2">
                    <a:alpha val="0"/>
                  </a:srgbClr>
                </a:gs>
                <a:gs pos="0">
                  <a:schemeClr val="bg2">
                    <a:lumMod val="90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22CB82E6-E8DB-0046-8DC5-E96C5E08CEF1}"/>
              </a:ext>
            </a:extLst>
          </p:cNvPr>
          <p:cNvGrpSpPr/>
          <p:nvPr/>
        </p:nvGrpSpPr>
        <p:grpSpPr>
          <a:xfrm>
            <a:off x="7911065" y="3931802"/>
            <a:ext cx="727953" cy="1402577"/>
            <a:chOff x="4641897" y="3696849"/>
            <a:chExt cx="727953" cy="1402577"/>
          </a:xfrm>
        </p:grpSpPr>
        <p:sp>
          <p:nvSpPr>
            <p:cNvPr id="40" name="이등변 삼각형 149">
              <a:extLst>
                <a:ext uri="{FF2B5EF4-FFF2-40B4-BE49-F238E27FC236}">
                  <a16:creationId xmlns:a16="http://schemas.microsoft.com/office/drawing/2014/main" xmlns="" id="{30FDAEFF-E56E-E544-8C74-C8B584DCEC6C}"/>
                </a:ext>
              </a:extLst>
            </p:cNvPr>
            <p:cNvSpPr/>
            <p:nvPr/>
          </p:nvSpPr>
          <p:spPr>
            <a:xfrm rot="16200000" flipV="1">
              <a:off x="4312715" y="4147813"/>
              <a:ext cx="1386318" cy="516907"/>
            </a:xfrm>
            <a:prstGeom prst="triangle">
              <a:avLst/>
            </a:prstGeom>
            <a:gradFill flip="none" rotWithShape="1">
              <a:gsLst>
                <a:gs pos="100000">
                  <a:srgbClr val="F2F2F2">
                    <a:alpha val="0"/>
                  </a:srgbClr>
                </a:gs>
                <a:gs pos="0">
                  <a:schemeClr val="bg2">
                    <a:lumMod val="90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  <p:sp>
          <p:nvSpPr>
            <p:cNvPr id="41" name="이등변 삼각형 149">
              <a:extLst>
                <a:ext uri="{FF2B5EF4-FFF2-40B4-BE49-F238E27FC236}">
                  <a16:creationId xmlns:a16="http://schemas.microsoft.com/office/drawing/2014/main" xmlns="" id="{EA3C7DEF-9499-1144-A8BE-1CAE520FAB17}"/>
                </a:ext>
              </a:extLst>
            </p:cNvPr>
            <p:cNvSpPr/>
            <p:nvPr/>
          </p:nvSpPr>
          <p:spPr>
            <a:xfrm rot="16200000" flipV="1">
              <a:off x="4207192" y="4147155"/>
              <a:ext cx="1386318" cy="516907"/>
            </a:xfrm>
            <a:prstGeom prst="triangle">
              <a:avLst/>
            </a:prstGeom>
            <a:gradFill flip="none" rotWithShape="1">
              <a:gsLst>
                <a:gs pos="100000">
                  <a:srgbClr val="F2F2F2">
                    <a:alpha val="0"/>
                  </a:srgbClr>
                </a:gs>
                <a:gs pos="0">
                  <a:schemeClr val="bg2">
                    <a:lumMod val="90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v</a:t>
              </a:r>
              <a:endPara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  <p:sp>
          <p:nvSpPr>
            <p:cNvPr id="42" name="이등변 삼각형 149">
              <a:extLst>
                <a:ext uri="{FF2B5EF4-FFF2-40B4-BE49-F238E27FC236}">
                  <a16:creationId xmlns:a16="http://schemas.microsoft.com/office/drawing/2014/main" xmlns="" id="{143769B5-C2EE-B64D-883D-FBBCA25CC04C}"/>
                </a:ext>
              </a:extLst>
            </p:cNvPr>
            <p:cNvSpPr/>
            <p:nvPr/>
          </p:nvSpPr>
          <p:spPr>
            <a:xfrm rot="16200000" flipV="1">
              <a:off x="4418238" y="4131554"/>
              <a:ext cx="1386318" cy="516907"/>
            </a:xfrm>
            <a:prstGeom prst="triangle">
              <a:avLst/>
            </a:prstGeom>
            <a:gradFill flip="none" rotWithShape="1">
              <a:gsLst>
                <a:gs pos="100000">
                  <a:srgbClr val="F2F2F2">
                    <a:alpha val="0"/>
                  </a:srgbClr>
                </a:gs>
                <a:gs pos="0">
                  <a:schemeClr val="bg2">
                    <a:lumMod val="90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AAA2A2A0-375D-D448-BBAA-7DF1C6F296D5}"/>
              </a:ext>
            </a:extLst>
          </p:cNvPr>
          <p:cNvSpPr/>
          <p:nvPr/>
        </p:nvSpPr>
        <p:spPr>
          <a:xfrm>
            <a:off x="9292341" y="5731938"/>
            <a:ext cx="1261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사용자에게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메세지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전달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758DD8B7-9279-1C46-A212-1DCD988A7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88" t="32794" r="47977" b="36419"/>
          <a:stretch/>
        </p:blipFill>
        <p:spPr>
          <a:xfrm>
            <a:off x="1812106" y="2331887"/>
            <a:ext cx="2144343" cy="7503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84C84EB-CFE1-2344-80A0-D6FE346AAB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594" t="10509" r="3920" b="8366"/>
          <a:stretch/>
        </p:blipFill>
        <p:spPr>
          <a:xfrm>
            <a:off x="2147897" y="922769"/>
            <a:ext cx="1472760" cy="1475948"/>
          </a:xfrm>
          <a:prstGeom prst="rect">
            <a:avLst/>
          </a:prstGeom>
        </p:spPr>
      </p:pic>
      <p:cxnSp>
        <p:nvCxnSpPr>
          <p:cNvPr id="49" name="직선 연결선 4">
            <a:extLst>
              <a:ext uri="{FF2B5EF4-FFF2-40B4-BE49-F238E27FC236}">
                <a16:creationId xmlns:a16="http://schemas.microsoft.com/office/drawing/2014/main" xmlns="" id="{129B123B-127D-3343-BCF9-987412408C90}"/>
              </a:ext>
            </a:extLst>
          </p:cNvPr>
          <p:cNvCxnSpPr>
            <a:cxnSpLocks/>
          </p:cNvCxnSpPr>
          <p:nvPr/>
        </p:nvCxnSpPr>
        <p:spPr>
          <a:xfrm flipH="1">
            <a:off x="4660729" y="1590005"/>
            <a:ext cx="529815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181143" y="3339694"/>
            <a:ext cx="2116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Telegram </a:t>
            </a:r>
            <a:r>
              <a:rPr kumimoji="1" lang="en-US" altLang="ko-KR" b="1" dirty="0" err="1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Chatbot</a:t>
            </a:r>
            <a:endParaRPr kumimoji="1" lang="en-US" altLang="ko-KR" b="1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9B084F87-EC7B-F74F-BA6B-2B75678D5517}"/>
              </a:ext>
            </a:extLst>
          </p:cNvPr>
          <p:cNvSpPr txBox="1"/>
          <p:nvPr/>
        </p:nvSpPr>
        <p:spPr>
          <a:xfrm>
            <a:off x="1324857" y="215273"/>
            <a:ext cx="8325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챗봇</a:t>
            </a:r>
            <a:r>
              <a:rPr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서비스 구축 프로세스 </a:t>
            </a:r>
            <a:r>
              <a:rPr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- </a:t>
            </a:r>
            <a:r>
              <a:rPr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서비스 제공</a:t>
            </a:r>
            <a:endParaRPr lang="ko-KR" altLang="ko-KR" sz="24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498808" y="193979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챗봇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서비스</a:t>
            </a:r>
          </a:p>
        </p:txBody>
      </p:sp>
      <p:cxnSp>
        <p:nvCxnSpPr>
          <p:cNvPr id="31" name="직선 연결선 4">
            <a:extLst>
              <a:ext uri="{FF2B5EF4-FFF2-40B4-BE49-F238E27FC236}">
                <a16:creationId xmlns:a16="http://schemas.microsoft.com/office/drawing/2014/main" xmlns="" id="{BD758527-9653-C74D-8DA6-178DE71CC361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0" y="773630"/>
            <a:ext cx="1251284" cy="532299"/>
            <a:chOff x="1" y="227390"/>
            <a:chExt cx="1251284" cy="53229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443E3718-5874-A749-994D-77243866588B}"/>
                </a:ext>
              </a:extLst>
            </p:cNvPr>
            <p:cNvSpPr/>
            <p:nvPr/>
          </p:nvSpPr>
          <p:spPr>
            <a:xfrm>
              <a:off x="1" y="227390"/>
              <a:ext cx="1251284" cy="3724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itchFamily="50" charset="-127"/>
                <a:ea typeface="나눔스퀘어" pitchFamily="50" charset="-127"/>
              </a:endParaRPr>
            </a:p>
          </p:txBody>
        </p:sp>
        <p:sp>
          <p:nvSpPr>
            <p:cNvPr id="45" name="직각 삼각형 13">
              <a:extLst>
                <a:ext uri="{FF2B5EF4-FFF2-40B4-BE49-F238E27FC236}">
                  <a16:creationId xmlns:a16="http://schemas.microsoft.com/office/drawing/2014/main" xmlns="" id="{E9F43F55-47D5-D840-804C-42C072BE1684}"/>
                </a:ext>
              </a:extLst>
            </p:cNvPr>
            <p:cNvSpPr/>
            <p:nvPr/>
          </p:nvSpPr>
          <p:spPr>
            <a:xfrm rot="5400000">
              <a:off x="1062692" y="572227"/>
              <a:ext cx="165500" cy="209423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41C170B9-D57E-B644-B829-F0F665681E6C}"/>
              </a:ext>
            </a:extLst>
          </p:cNvPr>
          <p:cNvSpPr txBox="1"/>
          <p:nvPr/>
        </p:nvSpPr>
        <p:spPr>
          <a:xfrm>
            <a:off x="316663" y="255534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1B5FE9C-571B-D043-846F-397077AFBCA9}"/>
              </a:ext>
            </a:extLst>
          </p:cNvPr>
          <p:cNvSpPr txBox="1"/>
          <p:nvPr/>
        </p:nvSpPr>
        <p:spPr>
          <a:xfrm>
            <a:off x="319869" y="81649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25CCA1E2-492A-C949-932F-038BF9D5C20D}"/>
              </a:ext>
            </a:extLst>
          </p:cNvPr>
          <p:cNvSpPr txBox="1"/>
          <p:nvPr/>
        </p:nvSpPr>
        <p:spPr>
          <a:xfrm>
            <a:off x="319869" y="132983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097E0B79-7546-4C4D-B219-DF67834E6855}"/>
              </a:ext>
            </a:extLst>
          </p:cNvPr>
          <p:cNvSpPr txBox="1"/>
          <p:nvPr/>
        </p:nvSpPr>
        <p:spPr>
          <a:xfrm>
            <a:off x="319869" y="184318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24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2073</TotalTime>
  <Words>1233</Words>
  <Application>Microsoft Office PowerPoint</Application>
  <PresentationFormat>사용자 지정</PresentationFormat>
  <Paragraphs>386</Paragraphs>
  <Slides>18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굴림</vt:lpstr>
      <vt:lpstr>Arial</vt:lpstr>
      <vt:lpstr>KoPubWorld돋움체_Pro Light</vt:lpstr>
      <vt:lpstr>KoPubWorldDotum Light</vt:lpstr>
      <vt:lpstr>KoPubWorld돋움체 Bold</vt:lpstr>
      <vt:lpstr>나눔바른고딕</vt:lpstr>
      <vt:lpstr>맑은 고딕</vt:lpstr>
      <vt:lpstr>나눔바른고딕 Light</vt:lpstr>
      <vt:lpstr>나눔스퀘어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끝나고 맥주 한 잔  하러 가시죠 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choisunyoung</dc:creator>
  <cp:lastModifiedBy>longlog</cp:lastModifiedBy>
  <cp:revision>134</cp:revision>
  <dcterms:created xsi:type="dcterms:W3CDTF">2019-02-19T01:52:13Z</dcterms:created>
  <dcterms:modified xsi:type="dcterms:W3CDTF">2019-02-27T05:54:32Z</dcterms:modified>
</cp:coreProperties>
</file>